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9" r:id="rId5"/>
    <p:sldId id="270" r:id="rId6"/>
    <p:sldId id="271" r:id="rId7"/>
    <p:sldId id="268" r:id="rId8"/>
    <p:sldId id="260" r:id="rId9"/>
    <p:sldId id="261" r:id="rId10"/>
    <p:sldId id="265" r:id="rId11"/>
    <p:sldId id="266" r:id="rId12"/>
    <p:sldId id="272" r:id="rId13"/>
    <p:sldId id="273" r:id="rId14"/>
    <p:sldId id="267" r:id="rId15"/>
    <p:sldId id="274" r:id="rId16"/>
    <p:sldId id="276" r:id="rId17"/>
    <p:sldId id="275" r:id="rId18"/>
    <p:sldId id="277"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27/04/2013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692696"/>
            <a:ext cx="8496944" cy="1470025"/>
          </a:xfrm>
          <a:solidFill>
            <a:schemeClr val="tx1"/>
          </a:solidFill>
        </p:spPr>
        <p:txBody>
          <a:bodyPr/>
          <a:lstStyle/>
          <a:p>
            <a:r>
              <a:rPr lang="es-CO" dirty="0" smtClean="0">
                <a:solidFill>
                  <a:schemeClr val="bg1"/>
                </a:solidFill>
                <a:latin typeface="Algerian" pitchFamily="82" charset="0"/>
              </a:rPr>
              <a:t>DIOS RESTAURA POR AUMENTO Y MULTIPLICACIÓN</a:t>
            </a:r>
            <a:endParaRPr lang="es-CO" dirty="0">
              <a:solidFill>
                <a:schemeClr val="bg1"/>
              </a:solidFill>
              <a:latin typeface="Algerian" pitchFamily="82" charset="0"/>
            </a:endParaRPr>
          </a:p>
        </p:txBody>
      </p:sp>
      <p:pic>
        <p:nvPicPr>
          <p:cNvPr id="1026" name="Picture 2" descr="http://img.over-blog.com/300x223/4/43/89/13/Devocional-5122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420888"/>
            <a:ext cx="5760640"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39407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204864"/>
            <a:ext cx="8229600" cy="4320480"/>
          </a:xfrm>
        </p:spPr>
        <p:txBody>
          <a:bodyPr>
            <a:normAutofit fontScale="92500" lnSpcReduction="20000"/>
          </a:bodyPr>
          <a:lstStyle/>
          <a:p>
            <a:pPr marL="0" indent="0" algn="ctr">
              <a:buNone/>
            </a:pPr>
            <a:r>
              <a:rPr lang="es-CO" dirty="0"/>
              <a:t/>
            </a:r>
            <a:br>
              <a:rPr lang="es-CO" dirty="0"/>
            </a:br>
            <a:r>
              <a:rPr lang="es-CO" dirty="0"/>
              <a:t>Restaurar, en la Concordancia Strong es la palabra hebrea </a:t>
            </a:r>
            <a:r>
              <a:rPr lang="es-CO" dirty="0" smtClean="0"/>
              <a:t>Shalam. Que Significa</a:t>
            </a:r>
            <a:r>
              <a:rPr lang="es-CO" dirty="0"/>
              <a:t>: </a:t>
            </a:r>
            <a:r>
              <a:rPr lang="es-CO" i="1" dirty="0"/>
              <a:t>estar seguro</a:t>
            </a:r>
            <a:r>
              <a:rPr lang="es-CO" dirty="0"/>
              <a:t> (</a:t>
            </a:r>
            <a:r>
              <a:rPr lang="es-CO" u="sng" dirty="0"/>
              <a:t>en mente, cuerpo y propiedades</a:t>
            </a:r>
            <a:r>
              <a:rPr lang="es-CO" dirty="0"/>
              <a:t>), </a:t>
            </a:r>
            <a:r>
              <a:rPr lang="es-CO" i="1" dirty="0"/>
              <a:t>ser completado, ser amistoso, ser recíproco</a:t>
            </a:r>
            <a:r>
              <a:rPr lang="es-CO" dirty="0" smtClean="0"/>
              <a:t>.</a:t>
            </a:r>
          </a:p>
          <a:p>
            <a:pPr marL="0" indent="0" algn="ctr">
              <a:buNone/>
            </a:pPr>
            <a:r>
              <a:rPr lang="es-CO" dirty="0" smtClean="0"/>
              <a:t>Finalizar</a:t>
            </a:r>
            <a:r>
              <a:rPr lang="es-CO" dirty="0"/>
              <a:t>, recibir compensación, volver a dar, hacer bien, volver a pagar, volver a hacer la paz, hacer prosperar, recompensar, rendir, hacer restitución, </a:t>
            </a:r>
            <a:r>
              <a:rPr lang="es-CO" dirty="0" smtClean="0"/>
              <a:t>restablecer y </a:t>
            </a:r>
            <a:r>
              <a:rPr lang="es-CO" dirty="0"/>
              <a:t>asegurar. </a:t>
            </a:r>
            <a:br>
              <a:rPr lang="es-CO" dirty="0"/>
            </a:br>
            <a:r>
              <a:rPr lang="es-CO" dirty="0"/>
              <a:t/>
            </a:r>
            <a:br>
              <a:rPr lang="es-CO" dirty="0"/>
            </a:br>
            <a:endParaRPr lang="es-CO" dirty="0"/>
          </a:p>
        </p:txBody>
      </p:sp>
      <p:sp>
        <p:nvSpPr>
          <p:cNvPr id="4" name="3 Rectángulo"/>
          <p:cNvSpPr/>
          <p:nvPr/>
        </p:nvSpPr>
        <p:spPr>
          <a:xfrm>
            <a:off x="611560" y="692696"/>
            <a:ext cx="7992888" cy="1938992"/>
          </a:xfrm>
          <a:prstGeom prst="rect">
            <a:avLst/>
          </a:prstGeom>
        </p:spPr>
        <p:txBody>
          <a:bodyPr wrap="square">
            <a:spAutoFit/>
          </a:bodyPr>
          <a:lstStyle/>
          <a:p>
            <a:pPr algn="ctr"/>
            <a:r>
              <a:rPr lang="es-CO" sz="4000" b="1" i="1" dirty="0">
                <a:solidFill>
                  <a:srgbClr val="FF0000"/>
                </a:solidFill>
              </a:rPr>
              <a:t>Dios restaura por aumento y multiplicación</a:t>
            </a:r>
            <a:br>
              <a:rPr lang="es-CO" sz="4000" b="1" i="1" dirty="0">
                <a:solidFill>
                  <a:srgbClr val="FF0000"/>
                </a:solidFill>
              </a:rPr>
            </a:br>
            <a:endParaRPr lang="es-CO" sz="4000" dirty="0"/>
          </a:p>
        </p:txBody>
      </p:sp>
    </p:spTree>
    <p:extLst>
      <p:ext uri="{BB962C8B-B14F-4D97-AF65-F5344CB8AC3E}">
        <p14:creationId xmlns:p14="http://schemas.microsoft.com/office/powerpoint/2010/main" val="1353463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92688"/>
          </a:xfrm>
        </p:spPr>
        <p:txBody>
          <a:bodyPr>
            <a:normAutofit/>
          </a:bodyPr>
          <a:lstStyle/>
          <a:p>
            <a:pPr marL="0" indent="0" algn="ctr">
              <a:buNone/>
            </a:pPr>
            <a:r>
              <a:rPr lang="es-CO" dirty="0" smtClean="0"/>
              <a:t>Al estudiar la Palabra de Dios comprendemos que </a:t>
            </a:r>
            <a:r>
              <a:rPr lang="es-CO" dirty="0"/>
              <a:t>cuando Dios restaura, siempre trae un </a:t>
            </a:r>
            <a:r>
              <a:rPr lang="es-CO" dirty="0" smtClean="0"/>
              <a:t>aumento. Cuando </a:t>
            </a:r>
            <a:r>
              <a:rPr lang="es-CO" dirty="0"/>
              <a:t>Dios restaura, siempre </a:t>
            </a:r>
            <a:r>
              <a:rPr lang="es-CO" dirty="0" smtClean="0"/>
              <a:t>multiplica. Hay </a:t>
            </a:r>
            <a:r>
              <a:rPr lang="es-CO" dirty="0"/>
              <a:t>algo sobre la “naturaleza restauradora” de Dios. </a:t>
            </a:r>
            <a:endParaRPr lang="es-CO" dirty="0" smtClean="0"/>
          </a:p>
          <a:p>
            <a:pPr marL="0" indent="0" algn="ctr">
              <a:buNone/>
            </a:pPr>
            <a:endParaRPr lang="es-CO" dirty="0" smtClean="0"/>
          </a:p>
          <a:p>
            <a:pPr marL="0" indent="0" algn="ctr">
              <a:buNone/>
            </a:pPr>
            <a:r>
              <a:rPr lang="es-CO" dirty="0" smtClean="0"/>
              <a:t>En </a:t>
            </a:r>
            <a:r>
              <a:rPr lang="es-CO" dirty="0"/>
              <a:t>el proceso de restauración, Dios devuelve las cosas en un estado superior al que estaban antes, las aumenta y las multiplica. ¡Siempre le gusta agregar más! </a:t>
            </a:r>
            <a:r>
              <a:rPr lang="es-CO" dirty="0" smtClean="0"/>
              <a:t>Si no lo creen miren a Job. </a:t>
            </a:r>
            <a:r>
              <a:rPr lang="es-CO" dirty="0"/>
              <a:t>Cuando Dios restauró a Job, le dio el doble</a:t>
            </a:r>
            <a:r>
              <a:rPr lang="es-CO" dirty="0" smtClean="0"/>
              <a:t>:</a:t>
            </a:r>
            <a:endParaRPr lang="es-CO" dirty="0"/>
          </a:p>
        </p:txBody>
      </p:sp>
    </p:spTree>
    <p:extLst>
      <p:ext uri="{BB962C8B-B14F-4D97-AF65-F5344CB8AC3E}">
        <p14:creationId xmlns:p14="http://schemas.microsoft.com/office/powerpoint/2010/main" val="244295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sz="3100" b="1" dirty="0" smtClean="0">
                <a:solidFill>
                  <a:srgbClr val="FF0000"/>
                </a:solidFill>
              </a:rPr>
              <a:t/>
            </a:r>
            <a:br>
              <a:rPr lang="es-CO" sz="3100" b="1" dirty="0" smtClean="0">
                <a:solidFill>
                  <a:srgbClr val="FF0000"/>
                </a:solidFill>
              </a:rPr>
            </a:br>
            <a:r>
              <a:rPr lang="es-CO" sz="3100" b="1" dirty="0" smtClean="0">
                <a:solidFill>
                  <a:srgbClr val="FF0000"/>
                </a:solidFill>
              </a:rPr>
              <a:t>Job </a:t>
            </a:r>
            <a:r>
              <a:rPr lang="es-CO" sz="3100" b="1" dirty="0">
                <a:solidFill>
                  <a:srgbClr val="FF0000"/>
                </a:solidFill>
              </a:rPr>
              <a:t>42:10</a:t>
            </a:r>
            <a:r>
              <a:rPr lang="es-CO" sz="3100" dirty="0"/>
              <a:t> “Y quitó Jehová la aflicción de Job, cuando él hubo orado por sus amigos; y </a:t>
            </a:r>
            <a:r>
              <a:rPr lang="es-CO" sz="3100" i="1" u="sng" dirty="0"/>
              <a:t>aumentó al doble todas las cosas que habían sido de Job</a:t>
            </a:r>
            <a:r>
              <a:rPr lang="es-CO" sz="3100" dirty="0"/>
              <a:t>.”</a:t>
            </a:r>
            <a:r>
              <a:rPr lang="es-CO" dirty="0"/>
              <a:t/>
            </a:r>
            <a:br>
              <a:rPr lang="es-CO" dirty="0"/>
            </a:br>
            <a:endParaRPr lang="es-CO" dirty="0"/>
          </a:p>
        </p:txBody>
      </p:sp>
      <p:sp>
        <p:nvSpPr>
          <p:cNvPr id="5" name="4 Marcador de texto"/>
          <p:cNvSpPr>
            <a:spLocks noGrp="1"/>
          </p:cNvSpPr>
          <p:nvPr>
            <p:ph type="body" idx="1"/>
          </p:nvPr>
        </p:nvSpPr>
        <p:spPr/>
        <p:txBody>
          <a:bodyPr>
            <a:noAutofit/>
          </a:bodyPr>
          <a:lstStyle/>
          <a:p>
            <a:pPr algn="ctr"/>
            <a:r>
              <a:rPr lang="es-CO" sz="3600" dirty="0" smtClean="0">
                <a:solidFill>
                  <a:srgbClr val="FF0000"/>
                </a:solidFill>
              </a:rPr>
              <a:t>Antes</a:t>
            </a:r>
            <a:endParaRPr lang="es-CO" sz="3600" dirty="0">
              <a:solidFill>
                <a:srgbClr val="FF0000"/>
              </a:solidFill>
            </a:endParaRPr>
          </a:p>
        </p:txBody>
      </p:sp>
      <p:sp>
        <p:nvSpPr>
          <p:cNvPr id="6" name="5 Marcador de contenido"/>
          <p:cNvSpPr>
            <a:spLocks noGrp="1"/>
          </p:cNvSpPr>
          <p:nvPr>
            <p:ph sz="half" idx="2"/>
          </p:nvPr>
        </p:nvSpPr>
        <p:spPr>
          <a:xfrm>
            <a:off x="457200" y="2174875"/>
            <a:ext cx="4040188" cy="2766293"/>
          </a:xfrm>
          <a:solidFill>
            <a:schemeClr val="accent6">
              <a:lumMod val="40000"/>
              <a:lumOff val="60000"/>
            </a:schemeClr>
          </a:solidFill>
        </p:spPr>
        <p:txBody>
          <a:bodyPr/>
          <a:lstStyle/>
          <a:p>
            <a:r>
              <a:rPr lang="es-CO" dirty="0" smtClean="0"/>
              <a:t>7.000 ovejas.</a:t>
            </a:r>
          </a:p>
          <a:p>
            <a:r>
              <a:rPr lang="es-CO" dirty="0" smtClean="0"/>
              <a:t>3.000 camellos.</a:t>
            </a:r>
          </a:p>
          <a:p>
            <a:r>
              <a:rPr lang="es-CO" dirty="0"/>
              <a:t> </a:t>
            </a:r>
            <a:r>
              <a:rPr lang="es-CO" dirty="0" smtClean="0"/>
              <a:t>   5oo yuntas de bueyes.</a:t>
            </a:r>
          </a:p>
          <a:p>
            <a:r>
              <a:rPr lang="es-CO" dirty="0"/>
              <a:t> </a:t>
            </a:r>
            <a:r>
              <a:rPr lang="es-CO" dirty="0" smtClean="0"/>
              <a:t>   5oo asnas.</a:t>
            </a:r>
          </a:p>
          <a:p>
            <a:r>
              <a:rPr lang="es-CO" dirty="0" smtClean="0"/>
              <a:t>Muchísimos criados.</a:t>
            </a:r>
            <a:endParaRPr lang="es-CO" dirty="0"/>
          </a:p>
        </p:txBody>
      </p:sp>
      <p:sp>
        <p:nvSpPr>
          <p:cNvPr id="7" name="6 Marcador de texto"/>
          <p:cNvSpPr>
            <a:spLocks noGrp="1"/>
          </p:cNvSpPr>
          <p:nvPr>
            <p:ph type="body" sz="quarter" idx="3"/>
          </p:nvPr>
        </p:nvSpPr>
        <p:spPr/>
        <p:txBody>
          <a:bodyPr>
            <a:noAutofit/>
          </a:bodyPr>
          <a:lstStyle/>
          <a:p>
            <a:pPr algn="ctr"/>
            <a:r>
              <a:rPr lang="es-CO" sz="3600" dirty="0" smtClean="0">
                <a:solidFill>
                  <a:srgbClr val="FF0000"/>
                </a:solidFill>
              </a:rPr>
              <a:t>Después</a:t>
            </a:r>
            <a:endParaRPr lang="es-CO" sz="3600" dirty="0">
              <a:solidFill>
                <a:srgbClr val="FF0000"/>
              </a:solidFill>
            </a:endParaRPr>
          </a:p>
        </p:txBody>
      </p:sp>
      <p:sp>
        <p:nvSpPr>
          <p:cNvPr id="8" name="7 Marcador de contenido"/>
          <p:cNvSpPr>
            <a:spLocks noGrp="1"/>
          </p:cNvSpPr>
          <p:nvPr>
            <p:ph sz="quarter" idx="4"/>
          </p:nvPr>
        </p:nvSpPr>
        <p:spPr>
          <a:xfrm>
            <a:off x="4645025" y="2174875"/>
            <a:ext cx="4041775" cy="2766293"/>
          </a:xfrm>
          <a:solidFill>
            <a:schemeClr val="accent6">
              <a:lumMod val="40000"/>
              <a:lumOff val="60000"/>
            </a:schemeClr>
          </a:solidFill>
        </p:spPr>
        <p:txBody>
          <a:bodyPr>
            <a:normAutofit fontScale="92500" lnSpcReduction="20000"/>
          </a:bodyPr>
          <a:lstStyle/>
          <a:p>
            <a:r>
              <a:rPr lang="es-CO" b="1" dirty="0" smtClean="0"/>
              <a:t>14.000 ovejas.</a:t>
            </a:r>
          </a:p>
          <a:p>
            <a:r>
              <a:rPr lang="es-CO" b="1" dirty="0"/>
              <a:t> </a:t>
            </a:r>
            <a:r>
              <a:rPr lang="es-CO" b="1" dirty="0" smtClean="0"/>
              <a:t> 6.000 camellos.</a:t>
            </a:r>
          </a:p>
          <a:p>
            <a:r>
              <a:rPr lang="es-CO" b="1" dirty="0"/>
              <a:t> </a:t>
            </a:r>
            <a:r>
              <a:rPr lang="es-CO" b="1" dirty="0" smtClean="0"/>
              <a:t> 1.000 yuntas de bueyes.</a:t>
            </a:r>
          </a:p>
          <a:p>
            <a:r>
              <a:rPr lang="es-CO" b="1" dirty="0"/>
              <a:t> </a:t>
            </a:r>
            <a:r>
              <a:rPr lang="es-CO" b="1" dirty="0" smtClean="0"/>
              <a:t> 1.000 asnas. </a:t>
            </a:r>
          </a:p>
          <a:p>
            <a:r>
              <a:rPr lang="es-CO" b="1" dirty="0" smtClean="0"/>
              <a:t>¿Si para cuidar su propiedad anterior tenía «muchísimos criados», cuantos tendría después?</a:t>
            </a:r>
          </a:p>
        </p:txBody>
      </p:sp>
      <p:sp>
        <p:nvSpPr>
          <p:cNvPr id="9" name="8 Rectángulo"/>
          <p:cNvSpPr/>
          <p:nvPr/>
        </p:nvSpPr>
        <p:spPr>
          <a:xfrm>
            <a:off x="1115616" y="5373216"/>
            <a:ext cx="7272808" cy="1384995"/>
          </a:xfrm>
          <a:prstGeom prst="rect">
            <a:avLst/>
          </a:prstGeom>
        </p:spPr>
        <p:txBody>
          <a:bodyPr wrap="square">
            <a:spAutoFit/>
          </a:bodyPr>
          <a:lstStyle/>
          <a:p>
            <a:pPr algn="ctr"/>
            <a:r>
              <a:rPr lang="es-CO" sz="2800" dirty="0"/>
              <a:t>¿Porqué </a:t>
            </a:r>
            <a:r>
              <a:rPr lang="es-CO" sz="2800" dirty="0" smtClean="0"/>
              <a:t>actuó </a:t>
            </a:r>
            <a:r>
              <a:rPr lang="es-CO" sz="2800" dirty="0"/>
              <a:t>Dios así?</a:t>
            </a:r>
          </a:p>
          <a:p>
            <a:pPr algn="ctr"/>
            <a:r>
              <a:rPr lang="es-CO" sz="2800" dirty="0"/>
              <a:t>Sencillamente porque esa es su naturaleza.</a:t>
            </a:r>
            <a:br>
              <a:rPr lang="es-CO" sz="2800" dirty="0"/>
            </a:br>
            <a:endParaRPr lang="es-CO" sz="2800" dirty="0"/>
          </a:p>
        </p:txBody>
      </p:sp>
    </p:spTree>
    <p:extLst>
      <p:ext uri="{BB962C8B-B14F-4D97-AF65-F5344CB8AC3E}">
        <p14:creationId xmlns:p14="http://schemas.microsoft.com/office/powerpoint/2010/main" val="522118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6">
                                            <p:bg/>
                                          </p:spTgt>
                                        </p:tgtEl>
                                        <p:attrNameLst>
                                          <p:attrName>style.visibility</p:attrName>
                                        </p:attrNameLst>
                                      </p:cBhvr>
                                      <p:to>
                                        <p:strVal val="visible"/>
                                      </p:to>
                                    </p:set>
                                    <p:anim calcmode="lin" valueType="num">
                                      <p:cBhvr>
                                        <p:cTn id="14" dur="1000" fill="hold"/>
                                        <p:tgtEl>
                                          <p:spTgt spid="6">
                                            <p:bg/>
                                          </p:spTgt>
                                        </p:tgtEl>
                                        <p:attrNameLst>
                                          <p:attrName>ppt_w</p:attrName>
                                        </p:attrNameLst>
                                      </p:cBhvr>
                                      <p:tavLst>
                                        <p:tav tm="0">
                                          <p:val>
                                            <p:fltVal val="0"/>
                                          </p:val>
                                        </p:tav>
                                        <p:tav tm="100000">
                                          <p:val>
                                            <p:strVal val="#ppt_w"/>
                                          </p:val>
                                        </p:tav>
                                      </p:tavLst>
                                    </p:anim>
                                    <p:anim calcmode="lin" valueType="num">
                                      <p:cBhvr>
                                        <p:cTn id="15" dur="1000" fill="hold"/>
                                        <p:tgtEl>
                                          <p:spTgt spid="6">
                                            <p:bg/>
                                          </p:spTgt>
                                        </p:tgtEl>
                                        <p:attrNameLst>
                                          <p:attrName>ppt_h</p:attrName>
                                        </p:attrNameLst>
                                      </p:cBhvr>
                                      <p:tavLst>
                                        <p:tav tm="0">
                                          <p:val>
                                            <p:fltVal val="0"/>
                                          </p:val>
                                        </p:tav>
                                        <p:tav tm="100000">
                                          <p:val>
                                            <p:strVal val="#ppt_h"/>
                                          </p:val>
                                        </p:tav>
                                      </p:tavLst>
                                    </p:anim>
                                    <p:anim calcmode="lin" valueType="num">
                                      <p:cBhvr>
                                        <p:cTn id="16" dur="1000" fill="hold"/>
                                        <p:tgtEl>
                                          <p:spTgt spid="6">
                                            <p:bg/>
                                          </p:spTgt>
                                        </p:tgtEl>
                                        <p:attrNameLst>
                                          <p:attrName>style.rotation</p:attrName>
                                        </p:attrNameLst>
                                      </p:cBhvr>
                                      <p:tavLst>
                                        <p:tav tm="0">
                                          <p:val>
                                            <p:fltVal val="90"/>
                                          </p:val>
                                        </p:tav>
                                        <p:tav tm="100000">
                                          <p:val>
                                            <p:fltVal val="0"/>
                                          </p:val>
                                        </p:tav>
                                      </p:tavLst>
                                    </p:anim>
                                    <p:animEffect transition="in" filter="fade">
                                      <p:cBhvr>
                                        <p:cTn id="17" dur="1000"/>
                                        <p:tgtEl>
                                          <p:spTgt spid="6">
                                            <p:bg/>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3"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24"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25" dur="1000"/>
                                        <p:tgtEl>
                                          <p:spTgt spid="6">
                                            <p:txEl>
                                              <p:pRg st="0" end="0"/>
                                            </p:txEl>
                                          </p:spTgt>
                                        </p:tgtEl>
                                      </p:cBhvr>
                                    </p:animEffect>
                                  </p:childTnLst>
                                </p:cTn>
                              </p:par>
                              <p:par>
                                <p:cTn id="26" presetID="31" presetClass="entr" presetSubtype="0" fill="hold" nodeType="withEffect">
                                  <p:stCondLst>
                                    <p:cond delay="0"/>
                                  </p:stCondLst>
                                  <p:childTnLst>
                                    <p:set>
                                      <p:cBhvr>
                                        <p:cTn id="27" dur="1" fill="hold">
                                          <p:stCondLst>
                                            <p:cond delay="0"/>
                                          </p:stCondLst>
                                        </p:cTn>
                                        <p:tgtEl>
                                          <p:spTgt spid="6">
                                            <p:txEl>
                                              <p:pRg st="1" end="1"/>
                                            </p:txEl>
                                          </p:spTgt>
                                        </p:tgtEl>
                                        <p:attrNameLst>
                                          <p:attrName>style.visibility</p:attrName>
                                        </p:attrNameLst>
                                      </p:cBhvr>
                                      <p:to>
                                        <p:strVal val="visible"/>
                                      </p:to>
                                    </p:set>
                                    <p:anim calcmode="lin" valueType="num">
                                      <p:cBhvr>
                                        <p:cTn id="28"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9"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30"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31" dur="1000"/>
                                        <p:tgtEl>
                                          <p:spTgt spid="6">
                                            <p:txEl>
                                              <p:pRg st="1" end="1"/>
                                            </p:txEl>
                                          </p:spTgt>
                                        </p:tgtEl>
                                      </p:cBhvr>
                                    </p:animEffect>
                                  </p:childTnLst>
                                </p:cTn>
                              </p:par>
                              <p:par>
                                <p:cTn id="32" presetID="31" presetClass="entr" presetSubtype="0" fill="hold" nodeType="withEffect">
                                  <p:stCondLst>
                                    <p:cond delay="0"/>
                                  </p:stCondLst>
                                  <p:childTnLst>
                                    <p:set>
                                      <p:cBhvr>
                                        <p:cTn id="33" dur="1" fill="hold">
                                          <p:stCondLst>
                                            <p:cond delay="0"/>
                                          </p:stCondLst>
                                        </p:cTn>
                                        <p:tgtEl>
                                          <p:spTgt spid="6">
                                            <p:txEl>
                                              <p:pRg st="2" end="2"/>
                                            </p:txEl>
                                          </p:spTgt>
                                        </p:tgtEl>
                                        <p:attrNameLst>
                                          <p:attrName>style.visibility</p:attrName>
                                        </p:attrNameLst>
                                      </p:cBhvr>
                                      <p:to>
                                        <p:strVal val="visible"/>
                                      </p:to>
                                    </p:set>
                                    <p:anim calcmode="lin" valueType="num">
                                      <p:cBhvr>
                                        <p:cTn id="34"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35"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36"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37" dur="1000"/>
                                        <p:tgtEl>
                                          <p:spTgt spid="6">
                                            <p:txEl>
                                              <p:pRg st="2" end="2"/>
                                            </p:txEl>
                                          </p:spTgt>
                                        </p:tgtEl>
                                      </p:cBhvr>
                                    </p:animEffect>
                                  </p:childTnLst>
                                </p:cTn>
                              </p:par>
                              <p:par>
                                <p:cTn id="38" presetID="31" presetClass="entr" presetSubtype="0" fill="hold" nodeType="withEffect">
                                  <p:stCondLst>
                                    <p:cond delay="0"/>
                                  </p:stCondLst>
                                  <p:childTnLst>
                                    <p:set>
                                      <p:cBhvr>
                                        <p:cTn id="39" dur="1" fill="hold">
                                          <p:stCondLst>
                                            <p:cond delay="0"/>
                                          </p:stCondLst>
                                        </p:cTn>
                                        <p:tgtEl>
                                          <p:spTgt spid="6">
                                            <p:txEl>
                                              <p:pRg st="3" end="3"/>
                                            </p:txEl>
                                          </p:spTgt>
                                        </p:tgtEl>
                                        <p:attrNameLst>
                                          <p:attrName>style.visibility</p:attrName>
                                        </p:attrNameLst>
                                      </p:cBhvr>
                                      <p:to>
                                        <p:strVal val="visible"/>
                                      </p:to>
                                    </p:set>
                                    <p:anim calcmode="lin" valueType="num">
                                      <p:cBhvr>
                                        <p:cTn id="40" dur="1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41" dur="1000" fill="hold"/>
                                        <p:tgtEl>
                                          <p:spTgt spid="6">
                                            <p:txEl>
                                              <p:pRg st="3" end="3"/>
                                            </p:txEl>
                                          </p:spTgt>
                                        </p:tgtEl>
                                        <p:attrNameLst>
                                          <p:attrName>ppt_h</p:attrName>
                                        </p:attrNameLst>
                                      </p:cBhvr>
                                      <p:tavLst>
                                        <p:tav tm="0">
                                          <p:val>
                                            <p:fltVal val="0"/>
                                          </p:val>
                                        </p:tav>
                                        <p:tav tm="100000">
                                          <p:val>
                                            <p:strVal val="#ppt_h"/>
                                          </p:val>
                                        </p:tav>
                                      </p:tavLst>
                                    </p:anim>
                                    <p:anim calcmode="lin" valueType="num">
                                      <p:cBhvr>
                                        <p:cTn id="42" dur="1000" fill="hold"/>
                                        <p:tgtEl>
                                          <p:spTgt spid="6">
                                            <p:txEl>
                                              <p:pRg st="3" end="3"/>
                                            </p:txEl>
                                          </p:spTgt>
                                        </p:tgtEl>
                                        <p:attrNameLst>
                                          <p:attrName>style.rotation</p:attrName>
                                        </p:attrNameLst>
                                      </p:cBhvr>
                                      <p:tavLst>
                                        <p:tav tm="0">
                                          <p:val>
                                            <p:fltVal val="90"/>
                                          </p:val>
                                        </p:tav>
                                        <p:tav tm="100000">
                                          <p:val>
                                            <p:fltVal val="0"/>
                                          </p:val>
                                        </p:tav>
                                      </p:tavLst>
                                    </p:anim>
                                    <p:animEffect transition="in" filter="fade">
                                      <p:cBhvr>
                                        <p:cTn id="43" dur="1000"/>
                                        <p:tgtEl>
                                          <p:spTgt spid="6">
                                            <p:txEl>
                                              <p:pRg st="3" end="3"/>
                                            </p:txEl>
                                          </p:spTgt>
                                        </p:tgtEl>
                                      </p:cBhvr>
                                    </p:animEffect>
                                  </p:childTnLst>
                                </p:cTn>
                              </p:par>
                              <p:par>
                                <p:cTn id="44" presetID="31" presetClass="entr" presetSubtype="0" fill="hold" nodeType="withEffect">
                                  <p:stCondLst>
                                    <p:cond delay="0"/>
                                  </p:stCondLst>
                                  <p:childTnLst>
                                    <p:set>
                                      <p:cBhvr>
                                        <p:cTn id="45" dur="1" fill="hold">
                                          <p:stCondLst>
                                            <p:cond delay="0"/>
                                          </p:stCondLst>
                                        </p:cTn>
                                        <p:tgtEl>
                                          <p:spTgt spid="6">
                                            <p:txEl>
                                              <p:pRg st="4" end="4"/>
                                            </p:txEl>
                                          </p:spTgt>
                                        </p:tgtEl>
                                        <p:attrNameLst>
                                          <p:attrName>style.visibility</p:attrName>
                                        </p:attrNameLst>
                                      </p:cBhvr>
                                      <p:to>
                                        <p:strVal val="visible"/>
                                      </p:to>
                                    </p:set>
                                    <p:anim calcmode="lin" valueType="num">
                                      <p:cBhvr>
                                        <p:cTn id="46" dur="1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7" dur="1000" fill="hold"/>
                                        <p:tgtEl>
                                          <p:spTgt spid="6">
                                            <p:txEl>
                                              <p:pRg st="4" end="4"/>
                                            </p:txEl>
                                          </p:spTgt>
                                        </p:tgtEl>
                                        <p:attrNameLst>
                                          <p:attrName>ppt_h</p:attrName>
                                        </p:attrNameLst>
                                      </p:cBhvr>
                                      <p:tavLst>
                                        <p:tav tm="0">
                                          <p:val>
                                            <p:fltVal val="0"/>
                                          </p:val>
                                        </p:tav>
                                        <p:tav tm="100000">
                                          <p:val>
                                            <p:strVal val="#ppt_h"/>
                                          </p:val>
                                        </p:tav>
                                      </p:tavLst>
                                    </p:anim>
                                    <p:anim calcmode="lin" valueType="num">
                                      <p:cBhvr>
                                        <p:cTn id="48" dur="1000" fill="hold"/>
                                        <p:tgtEl>
                                          <p:spTgt spid="6">
                                            <p:txEl>
                                              <p:pRg st="4" end="4"/>
                                            </p:txEl>
                                          </p:spTgt>
                                        </p:tgtEl>
                                        <p:attrNameLst>
                                          <p:attrName>style.rotation</p:attrName>
                                        </p:attrNameLst>
                                      </p:cBhvr>
                                      <p:tavLst>
                                        <p:tav tm="0">
                                          <p:val>
                                            <p:fltVal val="90"/>
                                          </p:val>
                                        </p:tav>
                                        <p:tav tm="100000">
                                          <p:val>
                                            <p:fltVal val="0"/>
                                          </p:val>
                                        </p:tav>
                                      </p:tavLst>
                                    </p:anim>
                                    <p:animEffect transition="in" filter="fade">
                                      <p:cBhvr>
                                        <p:cTn id="49" dur="1000"/>
                                        <p:tgtEl>
                                          <p:spTgt spid="6">
                                            <p:txEl>
                                              <p:pRg st="4" end="4"/>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7">
                                            <p:txEl>
                                              <p:pRg st="0" end="0"/>
                                            </p:txEl>
                                          </p:spTgt>
                                        </p:tgtEl>
                                        <p:attrNameLst>
                                          <p:attrName>style.visibility</p:attrName>
                                        </p:attrNameLst>
                                      </p:cBhvr>
                                      <p:to>
                                        <p:strVal val="visible"/>
                                      </p:to>
                                    </p:set>
                                    <p:animEffect transition="in" filter="fade">
                                      <p:cBhvr>
                                        <p:cTn id="54" dur="1000"/>
                                        <p:tgtEl>
                                          <p:spTgt spid="7">
                                            <p:txEl>
                                              <p:pRg st="0" end="0"/>
                                            </p:txEl>
                                          </p:spTgt>
                                        </p:tgtEl>
                                      </p:cBhvr>
                                    </p:animEffect>
                                    <p:anim calcmode="lin" valueType="num">
                                      <p:cBhvr>
                                        <p:cTn id="55"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56"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1" presetClass="entr" presetSubtype="0" fill="hold" grpId="0" nodeType="clickEffect">
                                  <p:stCondLst>
                                    <p:cond delay="0"/>
                                  </p:stCondLst>
                                  <p:childTnLst>
                                    <p:set>
                                      <p:cBhvr>
                                        <p:cTn id="60" dur="1" fill="hold">
                                          <p:stCondLst>
                                            <p:cond delay="0"/>
                                          </p:stCondLst>
                                        </p:cTn>
                                        <p:tgtEl>
                                          <p:spTgt spid="8">
                                            <p:bg/>
                                          </p:spTgt>
                                        </p:tgtEl>
                                        <p:attrNameLst>
                                          <p:attrName>style.visibility</p:attrName>
                                        </p:attrNameLst>
                                      </p:cBhvr>
                                      <p:to>
                                        <p:strVal val="visible"/>
                                      </p:to>
                                    </p:set>
                                    <p:anim calcmode="lin" valueType="num">
                                      <p:cBhvr>
                                        <p:cTn id="61" dur="1000" fill="hold"/>
                                        <p:tgtEl>
                                          <p:spTgt spid="8">
                                            <p:bg/>
                                          </p:spTgt>
                                        </p:tgtEl>
                                        <p:attrNameLst>
                                          <p:attrName>ppt_w</p:attrName>
                                        </p:attrNameLst>
                                      </p:cBhvr>
                                      <p:tavLst>
                                        <p:tav tm="0">
                                          <p:val>
                                            <p:fltVal val="0"/>
                                          </p:val>
                                        </p:tav>
                                        <p:tav tm="100000">
                                          <p:val>
                                            <p:strVal val="#ppt_w"/>
                                          </p:val>
                                        </p:tav>
                                      </p:tavLst>
                                    </p:anim>
                                    <p:anim calcmode="lin" valueType="num">
                                      <p:cBhvr>
                                        <p:cTn id="62" dur="1000" fill="hold"/>
                                        <p:tgtEl>
                                          <p:spTgt spid="8">
                                            <p:bg/>
                                          </p:spTgt>
                                        </p:tgtEl>
                                        <p:attrNameLst>
                                          <p:attrName>ppt_h</p:attrName>
                                        </p:attrNameLst>
                                      </p:cBhvr>
                                      <p:tavLst>
                                        <p:tav tm="0">
                                          <p:val>
                                            <p:fltVal val="0"/>
                                          </p:val>
                                        </p:tav>
                                        <p:tav tm="100000">
                                          <p:val>
                                            <p:strVal val="#ppt_h"/>
                                          </p:val>
                                        </p:tav>
                                      </p:tavLst>
                                    </p:anim>
                                    <p:anim calcmode="lin" valueType="num">
                                      <p:cBhvr>
                                        <p:cTn id="63" dur="1000" fill="hold"/>
                                        <p:tgtEl>
                                          <p:spTgt spid="8">
                                            <p:bg/>
                                          </p:spTgt>
                                        </p:tgtEl>
                                        <p:attrNameLst>
                                          <p:attrName>style.rotation</p:attrName>
                                        </p:attrNameLst>
                                      </p:cBhvr>
                                      <p:tavLst>
                                        <p:tav tm="0">
                                          <p:val>
                                            <p:fltVal val="90"/>
                                          </p:val>
                                        </p:tav>
                                        <p:tav tm="100000">
                                          <p:val>
                                            <p:fltVal val="0"/>
                                          </p:val>
                                        </p:tav>
                                      </p:tavLst>
                                    </p:anim>
                                    <p:animEffect transition="in" filter="fade">
                                      <p:cBhvr>
                                        <p:cTn id="64" dur="1000"/>
                                        <p:tgtEl>
                                          <p:spTgt spid="8">
                                            <p:bg/>
                                          </p:spTgt>
                                        </p:tgtEl>
                                      </p:cBhvr>
                                    </p:animEffect>
                                  </p:childTnLst>
                                </p:cTn>
                              </p:par>
                            </p:childTnLst>
                          </p:cTn>
                        </p:par>
                      </p:childTnLst>
                    </p:cTn>
                  </p:par>
                  <p:par>
                    <p:cTn id="65" fill="hold">
                      <p:stCondLst>
                        <p:cond delay="indefinite"/>
                      </p:stCondLst>
                      <p:childTnLst>
                        <p:par>
                          <p:cTn id="66" fill="hold">
                            <p:stCondLst>
                              <p:cond delay="0"/>
                            </p:stCondLst>
                            <p:childTnLst>
                              <p:par>
                                <p:cTn id="67" presetID="31" presetClass="entr" presetSubtype="0" fill="hold" nodeType="clickEffect">
                                  <p:stCondLst>
                                    <p:cond delay="0"/>
                                  </p:stCondLst>
                                  <p:childTnLst>
                                    <p:set>
                                      <p:cBhvr>
                                        <p:cTn id="68" dur="1" fill="hold">
                                          <p:stCondLst>
                                            <p:cond delay="0"/>
                                          </p:stCondLst>
                                        </p:cTn>
                                        <p:tgtEl>
                                          <p:spTgt spid="8">
                                            <p:txEl>
                                              <p:pRg st="0" end="0"/>
                                            </p:txEl>
                                          </p:spTgt>
                                        </p:tgtEl>
                                        <p:attrNameLst>
                                          <p:attrName>style.visibility</p:attrName>
                                        </p:attrNameLst>
                                      </p:cBhvr>
                                      <p:to>
                                        <p:strVal val="visible"/>
                                      </p:to>
                                    </p:set>
                                    <p:anim calcmode="lin" valueType="num">
                                      <p:cBhvr>
                                        <p:cTn id="69" dur="1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70" dur="1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71" dur="1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72" dur="1000"/>
                                        <p:tgtEl>
                                          <p:spTgt spid="8">
                                            <p:txEl>
                                              <p:pRg st="0" end="0"/>
                                            </p:txEl>
                                          </p:spTgt>
                                        </p:tgtEl>
                                      </p:cBhvr>
                                    </p:animEffect>
                                  </p:childTnLst>
                                </p:cTn>
                              </p:par>
                              <p:par>
                                <p:cTn id="73" presetID="31" presetClass="entr" presetSubtype="0" fill="hold" nodeType="withEffect">
                                  <p:stCondLst>
                                    <p:cond delay="0"/>
                                  </p:stCondLst>
                                  <p:childTnLst>
                                    <p:set>
                                      <p:cBhvr>
                                        <p:cTn id="74" dur="1" fill="hold">
                                          <p:stCondLst>
                                            <p:cond delay="0"/>
                                          </p:stCondLst>
                                        </p:cTn>
                                        <p:tgtEl>
                                          <p:spTgt spid="8">
                                            <p:txEl>
                                              <p:pRg st="1" end="1"/>
                                            </p:txEl>
                                          </p:spTgt>
                                        </p:tgtEl>
                                        <p:attrNameLst>
                                          <p:attrName>style.visibility</p:attrName>
                                        </p:attrNameLst>
                                      </p:cBhvr>
                                      <p:to>
                                        <p:strVal val="visible"/>
                                      </p:to>
                                    </p:set>
                                    <p:anim calcmode="lin" valueType="num">
                                      <p:cBhvr>
                                        <p:cTn id="75" dur="1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76" dur="1000" fill="hold"/>
                                        <p:tgtEl>
                                          <p:spTgt spid="8">
                                            <p:txEl>
                                              <p:pRg st="1" end="1"/>
                                            </p:txEl>
                                          </p:spTgt>
                                        </p:tgtEl>
                                        <p:attrNameLst>
                                          <p:attrName>ppt_h</p:attrName>
                                        </p:attrNameLst>
                                      </p:cBhvr>
                                      <p:tavLst>
                                        <p:tav tm="0">
                                          <p:val>
                                            <p:fltVal val="0"/>
                                          </p:val>
                                        </p:tav>
                                        <p:tav tm="100000">
                                          <p:val>
                                            <p:strVal val="#ppt_h"/>
                                          </p:val>
                                        </p:tav>
                                      </p:tavLst>
                                    </p:anim>
                                    <p:anim calcmode="lin" valueType="num">
                                      <p:cBhvr>
                                        <p:cTn id="77" dur="1000" fill="hold"/>
                                        <p:tgtEl>
                                          <p:spTgt spid="8">
                                            <p:txEl>
                                              <p:pRg st="1" end="1"/>
                                            </p:txEl>
                                          </p:spTgt>
                                        </p:tgtEl>
                                        <p:attrNameLst>
                                          <p:attrName>style.rotation</p:attrName>
                                        </p:attrNameLst>
                                      </p:cBhvr>
                                      <p:tavLst>
                                        <p:tav tm="0">
                                          <p:val>
                                            <p:fltVal val="90"/>
                                          </p:val>
                                        </p:tav>
                                        <p:tav tm="100000">
                                          <p:val>
                                            <p:fltVal val="0"/>
                                          </p:val>
                                        </p:tav>
                                      </p:tavLst>
                                    </p:anim>
                                    <p:animEffect transition="in" filter="fade">
                                      <p:cBhvr>
                                        <p:cTn id="78" dur="1000"/>
                                        <p:tgtEl>
                                          <p:spTgt spid="8">
                                            <p:txEl>
                                              <p:pRg st="1" end="1"/>
                                            </p:txEl>
                                          </p:spTgt>
                                        </p:tgtEl>
                                      </p:cBhvr>
                                    </p:animEffect>
                                  </p:childTnLst>
                                </p:cTn>
                              </p:par>
                              <p:par>
                                <p:cTn id="79" presetID="31" presetClass="entr" presetSubtype="0" fill="hold" nodeType="withEffect">
                                  <p:stCondLst>
                                    <p:cond delay="0"/>
                                  </p:stCondLst>
                                  <p:childTnLst>
                                    <p:set>
                                      <p:cBhvr>
                                        <p:cTn id="80" dur="1" fill="hold">
                                          <p:stCondLst>
                                            <p:cond delay="0"/>
                                          </p:stCondLst>
                                        </p:cTn>
                                        <p:tgtEl>
                                          <p:spTgt spid="8">
                                            <p:txEl>
                                              <p:pRg st="2" end="2"/>
                                            </p:txEl>
                                          </p:spTgt>
                                        </p:tgtEl>
                                        <p:attrNameLst>
                                          <p:attrName>style.visibility</p:attrName>
                                        </p:attrNameLst>
                                      </p:cBhvr>
                                      <p:to>
                                        <p:strVal val="visible"/>
                                      </p:to>
                                    </p:set>
                                    <p:anim calcmode="lin" valueType="num">
                                      <p:cBhvr>
                                        <p:cTn id="81" dur="1000" fill="hold"/>
                                        <p:tgtEl>
                                          <p:spTgt spid="8">
                                            <p:txEl>
                                              <p:pRg st="2" end="2"/>
                                            </p:txEl>
                                          </p:spTgt>
                                        </p:tgtEl>
                                        <p:attrNameLst>
                                          <p:attrName>ppt_w</p:attrName>
                                        </p:attrNameLst>
                                      </p:cBhvr>
                                      <p:tavLst>
                                        <p:tav tm="0">
                                          <p:val>
                                            <p:fltVal val="0"/>
                                          </p:val>
                                        </p:tav>
                                        <p:tav tm="100000">
                                          <p:val>
                                            <p:strVal val="#ppt_w"/>
                                          </p:val>
                                        </p:tav>
                                      </p:tavLst>
                                    </p:anim>
                                    <p:anim calcmode="lin" valueType="num">
                                      <p:cBhvr>
                                        <p:cTn id="82" dur="1000" fill="hold"/>
                                        <p:tgtEl>
                                          <p:spTgt spid="8">
                                            <p:txEl>
                                              <p:pRg st="2" end="2"/>
                                            </p:txEl>
                                          </p:spTgt>
                                        </p:tgtEl>
                                        <p:attrNameLst>
                                          <p:attrName>ppt_h</p:attrName>
                                        </p:attrNameLst>
                                      </p:cBhvr>
                                      <p:tavLst>
                                        <p:tav tm="0">
                                          <p:val>
                                            <p:fltVal val="0"/>
                                          </p:val>
                                        </p:tav>
                                        <p:tav tm="100000">
                                          <p:val>
                                            <p:strVal val="#ppt_h"/>
                                          </p:val>
                                        </p:tav>
                                      </p:tavLst>
                                    </p:anim>
                                    <p:anim calcmode="lin" valueType="num">
                                      <p:cBhvr>
                                        <p:cTn id="83" dur="1000" fill="hold"/>
                                        <p:tgtEl>
                                          <p:spTgt spid="8">
                                            <p:txEl>
                                              <p:pRg st="2" end="2"/>
                                            </p:txEl>
                                          </p:spTgt>
                                        </p:tgtEl>
                                        <p:attrNameLst>
                                          <p:attrName>style.rotation</p:attrName>
                                        </p:attrNameLst>
                                      </p:cBhvr>
                                      <p:tavLst>
                                        <p:tav tm="0">
                                          <p:val>
                                            <p:fltVal val="90"/>
                                          </p:val>
                                        </p:tav>
                                        <p:tav tm="100000">
                                          <p:val>
                                            <p:fltVal val="0"/>
                                          </p:val>
                                        </p:tav>
                                      </p:tavLst>
                                    </p:anim>
                                    <p:animEffect transition="in" filter="fade">
                                      <p:cBhvr>
                                        <p:cTn id="84" dur="1000"/>
                                        <p:tgtEl>
                                          <p:spTgt spid="8">
                                            <p:txEl>
                                              <p:pRg st="2" end="2"/>
                                            </p:txEl>
                                          </p:spTgt>
                                        </p:tgtEl>
                                      </p:cBhvr>
                                    </p:animEffect>
                                  </p:childTnLst>
                                </p:cTn>
                              </p:par>
                              <p:par>
                                <p:cTn id="85" presetID="31" presetClass="entr" presetSubtype="0" fill="hold" nodeType="withEffect">
                                  <p:stCondLst>
                                    <p:cond delay="0"/>
                                  </p:stCondLst>
                                  <p:childTnLst>
                                    <p:set>
                                      <p:cBhvr>
                                        <p:cTn id="86" dur="1" fill="hold">
                                          <p:stCondLst>
                                            <p:cond delay="0"/>
                                          </p:stCondLst>
                                        </p:cTn>
                                        <p:tgtEl>
                                          <p:spTgt spid="8">
                                            <p:txEl>
                                              <p:pRg st="3" end="3"/>
                                            </p:txEl>
                                          </p:spTgt>
                                        </p:tgtEl>
                                        <p:attrNameLst>
                                          <p:attrName>style.visibility</p:attrName>
                                        </p:attrNameLst>
                                      </p:cBhvr>
                                      <p:to>
                                        <p:strVal val="visible"/>
                                      </p:to>
                                    </p:set>
                                    <p:anim calcmode="lin" valueType="num">
                                      <p:cBhvr>
                                        <p:cTn id="87" dur="1000" fill="hold"/>
                                        <p:tgtEl>
                                          <p:spTgt spid="8">
                                            <p:txEl>
                                              <p:pRg st="3" end="3"/>
                                            </p:txEl>
                                          </p:spTgt>
                                        </p:tgtEl>
                                        <p:attrNameLst>
                                          <p:attrName>ppt_w</p:attrName>
                                        </p:attrNameLst>
                                      </p:cBhvr>
                                      <p:tavLst>
                                        <p:tav tm="0">
                                          <p:val>
                                            <p:fltVal val="0"/>
                                          </p:val>
                                        </p:tav>
                                        <p:tav tm="100000">
                                          <p:val>
                                            <p:strVal val="#ppt_w"/>
                                          </p:val>
                                        </p:tav>
                                      </p:tavLst>
                                    </p:anim>
                                    <p:anim calcmode="lin" valueType="num">
                                      <p:cBhvr>
                                        <p:cTn id="88" dur="1000" fill="hold"/>
                                        <p:tgtEl>
                                          <p:spTgt spid="8">
                                            <p:txEl>
                                              <p:pRg st="3" end="3"/>
                                            </p:txEl>
                                          </p:spTgt>
                                        </p:tgtEl>
                                        <p:attrNameLst>
                                          <p:attrName>ppt_h</p:attrName>
                                        </p:attrNameLst>
                                      </p:cBhvr>
                                      <p:tavLst>
                                        <p:tav tm="0">
                                          <p:val>
                                            <p:fltVal val="0"/>
                                          </p:val>
                                        </p:tav>
                                        <p:tav tm="100000">
                                          <p:val>
                                            <p:strVal val="#ppt_h"/>
                                          </p:val>
                                        </p:tav>
                                      </p:tavLst>
                                    </p:anim>
                                    <p:anim calcmode="lin" valueType="num">
                                      <p:cBhvr>
                                        <p:cTn id="89" dur="1000" fill="hold"/>
                                        <p:tgtEl>
                                          <p:spTgt spid="8">
                                            <p:txEl>
                                              <p:pRg st="3" end="3"/>
                                            </p:txEl>
                                          </p:spTgt>
                                        </p:tgtEl>
                                        <p:attrNameLst>
                                          <p:attrName>style.rotation</p:attrName>
                                        </p:attrNameLst>
                                      </p:cBhvr>
                                      <p:tavLst>
                                        <p:tav tm="0">
                                          <p:val>
                                            <p:fltVal val="90"/>
                                          </p:val>
                                        </p:tav>
                                        <p:tav tm="100000">
                                          <p:val>
                                            <p:fltVal val="0"/>
                                          </p:val>
                                        </p:tav>
                                      </p:tavLst>
                                    </p:anim>
                                    <p:animEffect transition="in" filter="fade">
                                      <p:cBhvr>
                                        <p:cTn id="90" dur="1000"/>
                                        <p:tgtEl>
                                          <p:spTgt spid="8">
                                            <p:txEl>
                                              <p:pRg st="3" end="3"/>
                                            </p:txEl>
                                          </p:spTgt>
                                        </p:tgtEl>
                                      </p:cBhvr>
                                    </p:animEffect>
                                  </p:childTnLst>
                                </p:cTn>
                              </p:par>
                              <p:par>
                                <p:cTn id="91" presetID="31" presetClass="entr" presetSubtype="0" fill="hold" nodeType="withEffect">
                                  <p:stCondLst>
                                    <p:cond delay="0"/>
                                  </p:stCondLst>
                                  <p:childTnLst>
                                    <p:set>
                                      <p:cBhvr>
                                        <p:cTn id="92" dur="1" fill="hold">
                                          <p:stCondLst>
                                            <p:cond delay="0"/>
                                          </p:stCondLst>
                                        </p:cTn>
                                        <p:tgtEl>
                                          <p:spTgt spid="8">
                                            <p:txEl>
                                              <p:pRg st="4" end="4"/>
                                            </p:txEl>
                                          </p:spTgt>
                                        </p:tgtEl>
                                        <p:attrNameLst>
                                          <p:attrName>style.visibility</p:attrName>
                                        </p:attrNameLst>
                                      </p:cBhvr>
                                      <p:to>
                                        <p:strVal val="visible"/>
                                      </p:to>
                                    </p:set>
                                    <p:anim calcmode="lin" valueType="num">
                                      <p:cBhvr>
                                        <p:cTn id="93" dur="1000" fill="hold"/>
                                        <p:tgtEl>
                                          <p:spTgt spid="8">
                                            <p:txEl>
                                              <p:pRg st="4" end="4"/>
                                            </p:txEl>
                                          </p:spTgt>
                                        </p:tgtEl>
                                        <p:attrNameLst>
                                          <p:attrName>ppt_w</p:attrName>
                                        </p:attrNameLst>
                                      </p:cBhvr>
                                      <p:tavLst>
                                        <p:tav tm="0">
                                          <p:val>
                                            <p:fltVal val="0"/>
                                          </p:val>
                                        </p:tav>
                                        <p:tav tm="100000">
                                          <p:val>
                                            <p:strVal val="#ppt_w"/>
                                          </p:val>
                                        </p:tav>
                                      </p:tavLst>
                                    </p:anim>
                                    <p:anim calcmode="lin" valueType="num">
                                      <p:cBhvr>
                                        <p:cTn id="94" dur="1000" fill="hold"/>
                                        <p:tgtEl>
                                          <p:spTgt spid="8">
                                            <p:txEl>
                                              <p:pRg st="4" end="4"/>
                                            </p:txEl>
                                          </p:spTgt>
                                        </p:tgtEl>
                                        <p:attrNameLst>
                                          <p:attrName>ppt_h</p:attrName>
                                        </p:attrNameLst>
                                      </p:cBhvr>
                                      <p:tavLst>
                                        <p:tav tm="0">
                                          <p:val>
                                            <p:fltVal val="0"/>
                                          </p:val>
                                        </p:tav>
                                        <p:tav tm="100000">
                                          <p:val>
                                            <p:strVal val="#ppt_h"/>
                                          </p:val>
                                        </p:tav>
                                      </p:tavLst>
                                    </p:anim>
                                    <p:anim calcmode="lin" valueType="num">
                                      <p:cBhvr>
                                        <p:cTn id="95" dur="1000" fill="hold"/>
                                        <p:tgtEl>
                                          <p:spTgt spid="8">
                                            <p:txEl>
                                              <p:pRg st="4" end="4"/>
                                            </p:txEl>
                                          </p:spTgt>
                                        </p:tgtEl>
                                        <p:attrNameLst>
                                          <p:attrName>style.rotation</p:attrName>
                                        </p:attrNameLst>
                                      </p:cBhvr>
                                      <p:tavLst>
                                        <p:tav tm="0">
                                          <p:val>
                                            <p:fltVal val="90"/>
                                          </p:val>
                                        </p:tav>
                                        <p:tav tm="100000">
                                          <p:val>
                                            <p:fltVal val="0"/>
                                          </p:val>
                                        </p:tav>
                                      </p:tavLst>
                                    </p:anim>
                                    <p:animEffect transition="in" filter="fade">
                                      <p:cBhvr>
                                        <p:cTn id="96" dur="1000"/>
                                        <p:tgtEl>
                                          <p:spTgt spid="8">
                                            <p:txEl>
                                              <p:pRg st="4" end="4"/>
                                            </p:txEl>
                                          </p:spTgt>
                                        </p:tgtEl>
                                      </p:cBhvr>
                                    </p:animEffect>
                                  </p:childTnLst>
                                </p:cTn>
                              </p:par>
                            </p:childTnLst>
                          </p:cTn>
                        </p:par>
                      </p:childTnLst>
                    </p:cTn>
                  </p:par>
                  <p:par>
                    <p:cTn id="97" fill="hold">
                      <p:stCondLst>
                        <p:cond delay="indefinite"/>
                      </p:stCondLst>
                      <p:childTnLst>
                        <p:par>
                          <p:cTn id="98" fill="hold">
                            <p:stCondLst>
                              <p:cond delay="0"/>
                            </p:stCondLst>
                            <p:childTnLst>
                              <p:par>
                                <p:cTn id="99" presetID="31" presetClass="entr" presetSubtype="0" fill="hold" grpId="0" nodeType="click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p:cTn id="101" dur="1000" fill="hold"/>
                                        <p:tgtEl>
                                          <p:spTgt spid="9"/>
                                        </p:tgtEl>
                                        <p:attrNameLst>
                                          <p:attrName>ppt_w</p:attrName>
                                        </p:attrNameLst>
                                      </p:cBhvr>
                                      <p:tavLst>
                                        <p:tav tm="0">
                                          <p:val>
                                            <p:fltVal val="0"/>
                                          </p:val>
                                        </p:tav>
                                        <p:tav tm="100000">
                                          <p:val>
                                            <p:strVal val="#ppt_w"/>
                                          </p:val>
                                        </p:tav>
                                      </p:tavLst>
                                    </p:anim>
                                    <p:anim calcmode="lin" valueType="num">
                                      <p:cBhvr>
                                        <p:cTn id="102" dur="1000" fill="hold"/>
                                        <p:tgtEl>
                                          <p:spTgt spid="9"/>
                                        </p:tgtEl>
                                        <p:attrNameLst>
                                          <p:attrName>ppt_h</p:attrName>
                                        </p:attrNameLst>
                                      </p:cBhvr>
                                      <p:tavLst>
                                        <p:tav tm="0">
                                          <p:val>
                                            <p:fltVal val="0"/>
                                          </p:val>
                                        </p:tav>
                                        <p:tav tm="100000">
                                          <p:val>
                                            <p:strVal val="#ppt_h"/>
                                          </p:val>
                                        </p:tav>
                                      </p:tavLst>
                                    </p:anim>
                                    <p:anim calcmode="lin" valueType="num">
                                      <p:cBhvr>
                                        <p:cTn id="103" dur="1000" fill="hold"/>
                                        <p:tgtEl>
                                          <p:spTgt spid="9"/>
                                        </p:tgtEl>
                                        <p:attrNameLst>
                                          <p:attrName>style.rotation</p:attrName>
                                        </p:attrNameLst>
                                      </p:cBhvr>
                                      <p:tavLst>
                                        <p:tav tm="0">
                                          <p:val>
                                            <p:fltVal val="90"/>
                                          </p:val>
                                        </p:tav>
                                        <p:tav tm="100000">
                                          <p:val>
                                            <p:fltVal val="0"/>
                                          </p:val>
                                        </p:tav>
                                      </p:tavLst>
                                    </p:anim>
                                    <p:animEffect transition="in" filter="fade">
                                      <p:cBhvr>
                                        <p:cTn id="10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animBg="1"/>
      <p:bldP spid="7" grpId="0" build="p"/>
      <p:bldP spid="8" grpId="0" uiExpand="1" build="p"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Marcador de contenido"/>
          <p:cNvSpPr>
            <a:spLocks noGrp="1"/>
          </p:cNvSpPr>
          <p:nvPr>
            <p:ph idx="1"/>
          </p:nvPr>
        </p:nvSpPr>
        <p:spPr>
          <a:xfrm>
            <a:off x="457200" y="332656"/>
            <a:ext cx="8229600" cy="6264696"/>
          </a:xfrm>
        </p:spPr>
        <p:txBody>
          <a:bodyPr>
            <a:normAutofit/>
          </a:bodyPr>
          <a:lstStyle/>
          <a:p>
            <a:pPr marL="0" indent="0" algn="ctr">
              <a:buNone/>
            </a:pPr>
            <a:r>
              <a:rPr lang="es-CO" b="1" dirty="0" smtClean="0">
                <a:solidFill>
                  <a:srgbClr val="FF0000"/>
                </a:solidFill>
              </a:rPr>
              <a:t>Job 42: 13-17</a:t>
            </a:r>
            <a:r>
              <a:rPr lang="es-CO" dirty="0" smtClean="0"/>
              <a:t>.</a:t>
            </a:r>
            <a:r>
              <a:rPr lang="es-CO" b="1" baseline="30000" dirty="0"/>
              <a:t> </a:t>
            </a:r>
            <a:r>
              <a:rPr lang="es-CO" i="1" dirty="0" smtClean="0"/>
              <a:t>Y </a:t>
            </a:r>
            <a:r>
              <a:rPr lang="es-CO" i="1" dirty="0"/>
              <a:t>bendijo Jehová el postrer estado de Job más que el primero</a:t>
            </a:r>
            <a:r>
              <a:rPr lang="es-CO" dirty="0" smtClean="0"/>
              <a:t>;…..</a:t>
            </a:r>
            <a:r>
              <a:rPr lang="es-CO" b="1" baseline="30000" dirty="0" smtClean="0"/>
              <a:t>13 </a:t>
            </a:r>
            <a:r>
              <a:rPr lang="es-CO" dirty="0"/>
              <a:t>y tuvo siete hijos y tres </a:t>
            </a:r>
            <a:r>
              <a:rPr lang="es-CO" dirty="0" smtClean="0"/>
              <a:t>hijas. </a:t>
            </a:r>
            <a:r>
              <a:rPr lang="es-CO" b="1" baseline="30000" dirty="0" smtClean="0"/>
              <a:t>14 </a:t>
            </a:r>
            <a:r>
              <a:rPr lang="es-CO" dirty="0"/>
              <a:t>Llamó el nombre de la primera, Jemima, el de la segunda, Cesia, y el de la tercera, </a:t>
            </a:r>
            <a:r>
              <a:rPr lang="es-CO" dirty="0" smtClean="0"/>
              <a:t>Keren-hapuc. </a:t>
            </a:r>
            <a:r>
              <a:rPr lang="es-CO" b="1" baseline="30000" dirty="0" smtClean="0"/>
              <a:t>15 </a:t>
            </a:r>
            <a:r>
              <a:rPr lang="es-CO" dirty="0"/>
              <a:t>Y no había mujeres tan hermosas como las hijas de Job en toda la tierra; y les dio su padre herencia entre sus hermanos.</a:t>
            </a:r>
          </a:p>
          <a:p>
            <a:endParaRPr lang="es-CO" b="1" baseline="30000" dirty="0" smtClean="0"/>
          </a:p>
          <a:p>
            <a:pPr marL="0" indent="0" algn="ctr">
              <a:buNone/>
            </a:pPr>
            <a:r>
              <a:rPr lang="es-CO" b="1" baseline="30000" dirty="0" smtClean="0"/>
              <a:t>16 </a:t>
            </a:r>
            <a:r>
              <a:rPr lang="es-CO" dirty="0"/>
              <a:t>Después de esto vivió Job ciento cuarenta años, y vio a sus hijos, y a los hijos de sus hijos, hasta la cuarta generación. </a:t>
            </a:r>
            <a:r>
              <a:rPr lang="es-CO" b="1" baseline="30000" dirty="0" smtClean="0"/>
              <a:t>17 </a:t>
            </a:r>
            <a:r>
              <a:rPr lang="es-CO" dirty="0"/>
              <a:t>Y murió Job viejo y lleno de días.</a:t>
            </a:r>
          </a:p>
          <a:p>
            <a:endParaRPr lang="es-CO" dirty="0"/>
          </a:p>
        </p:txBody>
      </p:sp>
    </p:spTree>
    <p:extLst>
      <p:ext uri="{BB962C8B-B14F-4D97-AF65-F5344CB8AC3E}">
        <p14:creationId xmlns:p14="http://schemas.microsoft.com/office/powerpoint/2010/main" val="10498995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363272" cy="6120680"/>
          </a:xfrm>
        </p:spPr>
        <p:txBody>
          <a:bodyPr>
            <a:normAutofit fontScale="92500" lnSpcReduction="10000"/>
          </a:bodyPr>
          <a:lstStyle/>
          <a:p>
            <a:r>
              <a:rPr lang="es-CO" dirty="0" smtClean="0"/>
              <a:t>Quiero resaltar aquí, </a:t>
            </a:r>
            <a:r>
              <a:rPr lang="es-CO" dirty="0" smtClean="0"/>
              <a:t>el</a:t>
            </a:r>
            <a:r>
              <a:rPr lang="es-CO" dirty="0" smtClean="0"/>
              <a:t> </a:t>
            </a:r>
            <a:r>
              <a:rPr lang="es-CO" dirty="0" smtClean="0"/>
              <a:t>ejemplo extraordinario de Job, que es útil para que nosotros </a:t>
            </a:r>
            <a:r>
              <a:rPr lang="es-CO" dirty="0" smtClean="0"/>
              <a:t>hoy</a:t>
            </a:r>
            <a:r>
              <a:rPr lang="es-CO" dirty="0" smtClean="0"/>
              <a:t>:</a:t>
            </a:r>
            <a:endParaRPr lang="es-CO" dirty="0" smtClean="0"/>
          </a:p>
          <a:p>
            <a:pPr marL="0" indent="0">
              <a:buNone/>
            </a:pPr>
            <a:endParaRPr lang="es-CO" sz="3600" b="1" dirty="0" smtClean="0">
              <a:solidFill>
                <a:srgbClr val="FF0000"/>
              </a:solidFill>
            </a:endParaRPr>
          </a:p>
          <a:p>
            <a:pPr marL="0" indent="0">
              <a:buNone/>
            </a:pPr>
            <a:r>
              <a:rPr lang="es-CO" sz="3600" b="1" dirty="0" smtClean="0">
                <a:solidFill>
                  <a:srgbClr val="FF0000"/>
                </a:solidFill>
              </a:rPr>
              <a:t>1</a:t>
            </a:r>
            <a:r>
              <a:rPr lang="es-CO" dirty="0" smtClean="0"/>
              <a:t>). A partir del momento en que le sobrevinieron las calamidades con las cuales perdió todo lo que tenía, nunca abandonó la fe en Dios.</a:t>
            </a:r>
          </a:p>
          <a:p>
            <a:pPr marL="0" indent="0">
              <a:buNone/>
            </a:pPr>
            <a:endParaRPr lang="es-CO" sz="3600" b="1" dirty="0" smtClean="0">
              <a:solidFill>
                <a:srgbClr val="FF0000"/>
              </a:solidFill>
            </a:endParaRPr>
          </a:p>
          <a:p>
            <a:pPr marL="0" indent="0">
              <a:buNone/>
            </a:pPr>
            <a:r>
              <a:rPr lang="es-CO" sz="3600" b="1" dirty="0" smtClean="0">
                <a:solidFill>
                  <a:srgbClr val="FF0000"/>
                </a:solidFill>
              </a:rPr>
              <a:t>2</a:t>
            </a:r>
            <a:r>
              <a:rPr lang="es-CO" dirty="0" smtClean="0"/>
              <a:t>). Cuando Job hubo orado «</a:t>
            </a:r>
            <a:r>
              <a:rPr lang="es-CO" i="1" u="sng" dirty="0" smtClean="0"/>
              <a:t>por sus amigos</a:t>
            </a:r>
            <a:r>
              <a:rPr lang="es-CO" dirty="0" smtClean="0"/>
              <a:t>», no por si mismo, sucedieron dos cosas: (</a:t>
            </a:r>
            <a:r>
              <a:rPr lang="es-CO" sz="3600" b="1" dirty="0" smtClean="0">
                <a:solidFill>
                  <a:srgbClr val="FF0000"/>
                </a:solidFill>
              </a:rPr>
              <a:t>a</a:t>
            </a:r>
            <a:r>
              <a:rPr lang="es-CO" dirty="0" smtClean="0"/>
              <a:t>), Dios </a:t>
            </a:r>
            <a:r>
              <a:rPr lang="es-CO" i="1" u="sng" dirty="0" smtClean="0"/>
              <a:t>quitó su aflicción</a:t>
            </a:r>
            <a:r>
              <a:rPr lang="es-CO" dirty="0" smtClean="0"/>
              <a:t>, lo sanó. (</a:t>
            </a:r>
            <a:r>
              <a:rPr lang="es-CO" sz="3500" b="1" dirty="0" smtClean="0">
                <a:solidFill>
                  <a:srgbClr val="FF0000"/>
                </a:solidFill>
              </a:rPr>
              <a:t>b</a:t>
            </a:r>
            <a:r>
              <a:rPr lang="es-CO" dirty="0" smtClean="0"/>
              <a:t>).Después «</a:t>
            </a:r>
            <a:r>
              <a:rPr lang="es-CO" i="1" u="sng" dirty="0" smtClean="0"/>
              <a:t>duplicó todo lo que había sido de Job</a:t>
            </a:r>
            <a:r>
              <a:rPr lang="es-CO" dirty="0" smtClean="0"/>
              <a:t>». No se registra que Job hubiese pedido esto. Dios se lo concedió por gracia.</a:t>
            </a:r>
            <a:endParaRPr lang="es-CO" dirty="0"/>
          </a:p>
        </p:txBody>
      </p:sp>
    </p:spTree>
    <p:extLst>
      <p:ext uri="{BB962C8B-B14F-4D97-AF65-F5344CB8AC3E}">
        <p14:creationId xmlns:p14="http://schemas.microsoft.com/office/powerpoint/2010/main" val="404581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lnSpcReduction="10000"/>
          </a:bodyPr>
          <a:lstStyle/>
          <a:p>
            <a:pPr marL="0" indent="0" algn="ctr">
              <a:buNone/>
            </a:pPr>
            <a:r>
              <a:rPr lang="es-CO" dirty="0" smtClean="0"/>
              <a:t>En </a:t>
            </a:r>
            <a:r>
              <a:rPr lang="es-CO" dirty="0"/>
              <a:t>la Biblia vemos que si alguien fuera dañado o algo le fuera robado, Dios ordenaba que el retorno sea mayor de lo que perdió</a:t>
            </a:r>
            <a:r>
              <a:rPr lang="es-CO" dirty="0" smtClean="0"/>
              <a:t>.</a:t>
            </a:r>
          </a:p>
          <a:p>
            <a:pPr marL="0" indent="0" algn="ctr">
              <a:buNone/>
            </a:pPr>
            <a:r>
              <a:rPr lang="es-CO" dirty="0" smtClean="0">
                <a:solidFill>
                  <a:srgbClr val="FF0000"/>
                </a:solidFill>
              </a:rPr>
              <a:t> Lea Num.5:6,7. </a:t>
            </a:r>
            <a:r>
              <a:rPr lang="es-CO" u="sng" dirty="0" smtClean="0"/>
              <a:t>Debía pagar el 20% de más.</a:t>
            </a:r>
          </a:p>
          <a:p>
            <a:pPr marL="0" indent="0">
              <a:buNone/>
            </a:pPr>
            <a:endParaRPr lang="es-CO" dirty="0"/>
          </a:p>
          <a:p>
            <a:pPr marL="0" indent="0" algn="ctr">
              <a:buNone/>
            </a:pPr>
            <a:r>
              <a:rPr lang="es-CO" dirty="0" smtClean="0"/>
              <a:t>Con Dios: Y </a:t>
            </a:r>
            <a:r>
              <a:rPr lang="es-CO" dirty="0"/>
              <a:t>si alguno quisiere redimir algo de sus décimas, </a:t>
            </a:r>
            <a:r>
              <a:rPr lang="es-CO" b="1" dirty="0"/>
              <a:t>añadirá</a:t>
            </a:r>
            <a:r>
              <a:rPr lang="es-CO" dirty="0"/>
              <a:t> su </a:t>
            </a:r>
            <a:r>
              <a:rPr lang="es-CO" b="1" dirty="0"/>
              <a:t>quinto</a:t>
            </a:r>
            <a:r>
              <a:rPr lang="es-CO" dirty="0"/>
              <a:t> á </a:t>
            </a:r>
            <a:r>
              <a:rPr lang="es-CO" b="1" dirty="0"/>
              <a:t>ello</a:t>
            </a:r>
            <a:r>
              <a:rPr lang="es-CO" dirty="0"/>
              <a:t>. </a:t>
            </a:r>
            <a:r>
              <a:rPr lang="es-CO" dirty="0" smtClean="0">
                <a:solidFill>
                  <a:srgbClr val="FF0000"/>
                </a:solidFill>
              </a:rPr>
              <a:t>Lev.27:31. </a:t>
            </a:r>
            <a:r>
              <a:rPr lang="es-CO" u="sng" dirty="0" smtClean="0"/>
              <a:t>Debía pagarle a Dios el</a:t>
            </a:r>
            <a:r>
              <a:rPr lang="es-CO" u="sng" dirty="0" smtClean="0">
                <a:solidFill>
                  <a:srgbClr val="FF0000"/>
                </a:solidFill>
              </a:rPr>
              <a:t> 20%</a:t>
            </a:r>
            <a:r>
              <a:rPr lang="es-CO" u="sng" dirty="0" smtClean="0"/>
              <a:t> de más.</a:t>
            </a:r>
          </a:p>
          <a:p>
            <a:pPr marL="0" indent="0">
              <a:buNone/>
            </a:pPr>
            <a:endParaRPr lang="es-CO" dirty="0"/>
          </a:p>
          <a:p>
            <a:pPr marL="0" indent="0" algn="ctr">
              <a:buNone/>
            </a:pPr>
            <a:r>
              <a:rPr lang="es-CO" dirty="0" smtClean="0"/>
              <a:t>Dios en su misericordia nos bendice cinco beses sobre lo que teníamos antes.</a:t>
            </a:r>
            <a:r>
              <a:rPr lang="es-CO" dirty="0"/>
              <a:t/>
            </a:r>
            <a:br>
              <a:rPr lang="es-CO" dirty="0"/>
            </a:br>
            <a:endParaRPr lang="es-CO" dirty="0"/>
          </a:p>
          <a:p>
            <a:endParaRPr lang="es-CO" dirty="0"/>
          </a:p>
        </p:txBody>
      </p:sp>
    </p:spTree>
    <p:extLst>
      <p:ext uri="{BB962C8B-B14F-4D97-AF65-F5344CB8AC3E}">
        <p14:creationId xmlns:p14="http://schemas.microsoft.com/office/powerpoint/2010/main" val="3688583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ipe(down)">
                                      <p:cBhvr>
                                        <p:cTn id="2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lnSpcReduction="10000"/>
          </a:bodyPr>
          <a:lstStyle/>
          <a:p>
            <a:pPr marL="0" indent="0" algn="ctr">
              <a:buNone/>
            </a:pPr>
            <a:r>
              <a:rPr lang="es-CO" b="1" dirty="0">
                <a:solidFill>
                  <a:srgbClr val="FF0000"/>
                </a:solidFill>
              </a:rPr>
              <a:t>Éxodo </a:t>
            </a:r>
            <a:r>
              <a:rPr lang="es-CO" b="1" dirty="0" smtClean="0">
                <a:solidFill>
                  <a:srgbClr val="FF0000"/>
                </a:solidFill>
              </a:rPr>
              <a:t>22:1.</a:t>
            </a:r>
            <a:r>
              <a:rPr lang="es-CO" dirty="0" smtClean="0"/>
              <a:t> </a:t>
            </a:r>
            <a:r>
              <a:rPr lang="es-CO" dirty="0"/>
              <a:t>“Cuando alguno hurtare buey u oveja, y lo degollare o vendiere, </a:t>
            </a:r>
            <a:r>
              <a:rPr lang="es-CO" i="1" u="sng" dirty="0"/>
              <a:t>por aquel buey pagará cinco bueyes</a:t>
            </a:r>
            <a:r>
              <a:rPr lang="es-CO" dirty="0"/>
              <a:t>, y por aquella oveja </a:t>
            </a:r>
            <a:r>
              <a:rPr lang="es-CO" i="1" u="sng" dirty="0"/>
              <a:t>cuatro ovejas</a:t>
            </a:r>
            <a:r>
              <a:rPr lang="es-CO" dirty="0" smtClean="0"/>
              <a:t>.”</a:t>
            </a:r>
            <a:endParaRPr lang="es-CO" dirty="0"/>
          </a:p>
          <a:p>
            <a:pPr marL="0" indent="0" algn="ctr">
              <a:buNone/>
            </a:pPr>
            <a:endParaRPr lang="es-CO" b="1" dirty="0">
              <a:solidFill>
                <a:srgbClr val="FF0000"/>
              </a:solidFill>
            </a:endParaRPr>
          </a:p>
          <a:p>
            <a:pPr marL="0" indent="0" algn="ctr">
              <a:buNone/>
            </a:pPr>
            <a:r>
              <a:rPr lang="es-CO" b="1" dirty="0" smtClean="0">
                <a:solidFill>
                  <a:srgbClr val="FF0000"/>
                </a:solidFill>
              </a:rPr>
              <a:t>Éxodo </a:t>
            </a:r>
            <a:r>
              <a:rPr lang="es-CO" b="1" dirty="0" smtClean="0">
                <a:solidFill>
                  <a:srgbClr val="FF0000"/>
                </a:solidFill>
              </a:rPr>
              <a:t>22:4.</a:t>
            </a:r>
            <a:r>
              <a:rPr lang="es-CO" dirty="0" smtClean="0"/>
              <a:t> </a:t>
            </a:r>
            <a:r>
              <a:rPr lang="es-CO" dirty="0"/>
              <a:t>“Si fuere hallado con el hurto en la mano, vivo, sea buey o asno u oveja, </a:t>
            </a:r>
            <a:r>
              <a:rPr lang="es-CO" i="1" u="sng" dirty="0"/>
              <a:t>pagará el doble</a:t>
            </a:r>
            <a:r>
              <a:rPr lang="es-CO" dirty="0" smtClean="0"/>
              <a:t>.”</a:t>
            </a:r>
            <a:endParaRPr lang="es-CO" dirty="0"/>
          </a:p>
          <a:p>
            <a:pPr marL="0" indent="0" algn="ctr">
              <a:buNone/>
            </a:pPr>
            <a:endParaRPr lang="es-CO" b="1" dirty="0">
              <a:solidFill>
                <a:srgbClr val="FF0000"/>
              </a:solidFill>
            </a:endParaRPr>
          </a:p>
          <a:p>
            <a:pPr marL="0" indent="0" algn="ctr">
              <a:buNone/>
            </a:pPr>
            <a:r>
              <a:rPr lang="es-CO" b="1" dirty="0" smtClean="0">
                <a:solidFill>
                  <a:srgbClr val="FF0000"/>
                </a:solidFill>
              </a:rPr>
              <a:t>Levítico </a:t>
            </a:r>
            <a:r>
              <a:rPr lang="es-CO" b="1" dirty="0" smtClean="0">
                <a:solidFill>
                  <a:srgbClr val="FF0000"/>
                </a:solidFill>
              </a:rPr>
              <a:t>6:5.</a:t>
            </a:r>
            <a:r>
              <a:rPr lang="es-CO" dirty="0" smtClean="0"/>
              <a:t> </a:t>
            </a:r>
            <a:r>
              <a:rPr lang="es-CO" dirty="0"/>
              <a:t>“o todo aquello sobre que hubiere jurado falsamente; lo restituirá por entero a aquel a quien pertenece, y </a:t>
            </a:r>
            <a:r>
              <a:rPr lang="es-CO" i="1" u="sng" dirty="0"/>
              <a:t>añadirá a ello la quinta parte</a:t>
            </a:r>
            <a:r>
              <a:rPr lang="es-CO" dirty="0"/>
              <a:t>, en el día de su expiación</a:t>
            </a:r>
            <a:r>
              <a:rPr lang="es-CO" dirty="0" smtClean="0"/>
              <a:t>.” </a:t>
            </a:r>
            <a:r>
              <a:rPr lang="es-CO" b="1" dirty="0" smtClean="0">
                <a:solidFill>
                  <a:srgbClr val="FF0000"/>
                </a:solidFill>
              </a:rPr>
              <a:t>El 20</a:t>
            </a:r>
            <a:r>
              <a:rPr lang="es-CO" b="1" dirty="0" smtClean="0">
                <a:solidFill>
                  <a:srgbClr val="FF0000"/>
                </a:solidFill>
              </a:rPr>
              <a:t>%.</a:t>
            </a:r>
            <a:endParaRPr lang="es-CO" dirty="0"/>
          </a:p>
        </p:txBody>
      </p:sp>
    </p:spTree>
    <p:extLst>
      <p:ext uri="{BB962C8B-B14F-4D97-AF65-F5344CB8AC3E}">
        <p14:creationId xmlns:p14="http://schemas.microsoft.com/office/powerpoint/2010/main" val="298165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944215"/>
          </a:xfrm>
        </p:spPr>
        <p:txBody>
          <a:bodyPr>
            <a:normAutofit/>
          </a:bodyPr>
          <a:lstStyle/>
          <a:p>
            <a:pPr marL="0" indent="0" algn="ctr">
              <a:buNone/>
            </a:pPr>
            <a:r>
              <a:rPr lang="es-CO" b="1" dirty="0">
                <a:solidFill>
                  <a:srgbClr val="FF0000"/>
                </a:solidFill>
              </a:rPr>
              <a:t>Levítico 22:14</a:t>
            </a:r>
            <a:r>
              <a:rPr lang="es-CO" dirty="0"/>
              <a:t> “Y el que por yerro comiere cosa sagrada, añadirá a ella una quinta parte, y la dará al sacerdote con la cosa sagrada</a:t>
            </a:r>
            <a:r>
              <a:rPr lang="es-CO" dirty="0" smtClean="0"/>
              <a:t>.” el </a:t>
            </a:r>
            <a:r>
              <a:rPr lang="es-CO" b="1" dirty="0" smtClean="0">
                <a:solidFill>
                  <a:srgbClr val="FF0000"/>
                </a:solidFill>
              </a:rPr>
              <a:t>20%.</a:t>
            </a:r>
            <a:endParaRPr lang="es-CO" dirty="0"/>
          </a:p>
        </p:txBody>
      </p:sp>
      <p:pic>
        <p:nvPicPr>
          <p:cNvPr id="1026" name="Picture 2" descr="http://t3.gstatic.com/images?q=tbn:ANd9GcQ4rCc2f0dI4U_3HK2EPy0XtmVMLGj-3aCVlhT1q0TJ2CapGT3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140968"/>
            <a:ext cx="2376264" cy="23145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3.gstatic.com/images?q=tbn:ANd9GcSUYy_RC9ScC8rbEOv7WawrlrZ-0m6DYmEdRca3uXGTWe2kt9jBT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3140967"/>
            <a:ext cx="2952750" cy="231457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55776" y="2025908"/>
            <a:ext cx="3384376" cy="5262979"/>
          </a:xfrm>
          <a:prstGeom prst="rect">
            <a:avLst/>
          </a:prstGeom>
        </p:spPr>
        <p:txBody>
          <a:bodyPr wrap="square">
            <a:spAutoFit/>
          </a:bodyPr>
          <a:lstStyle/>
          <a:p>
            <a:pPr algn="ctr"/>
            <a:r>
              <a:rPr lang="es-CO" sz="2800" dirty="0"/>
              <a:t>El proceso de restauración es provocado por el Espíritu Santo </a:t>
            </a:r>
            <a:r>
              <a:rPr lang="es-CO" sz="2800" b="1" i="1" u="sng" dirty="0"/>
              <a:t>CUANDO</a:t>
            </a:r>
            <a:r>
              <a:rPr lang="es-CO" sz="2800" dirty="0"/>
              <a:t> nosotros, a semejanza de Job, buscamos a Dios en oración, </a:t>
            </a:r>
            <a:r>
              <a:rPr lang="es-CO" sz="2800" i="1" u="sng" dirty="0"/>
              <a:t>entones</a:t>
            </a:r>
            <a:r>
              <a:rPr lang="es-CO" sz="2800" dirty="0"/>
              <a:t> Él «aumenta y multiplica</a:t>
            </a:r>
            <a:r>
              <a:rPr lang="es-CO" sz="2800" dirty="0" smtClean="0"/>
              <a:t>».</a:t>
            </a:r>
          </a:p>
          <a:p>
            <a:pPr algn="ctr"/>
            <a:r>
              <a:rPr lang="es-CO" sz="2800" dirty="0" smtClean="0"/>
              <a:t> </a:t>
            </a:r>
            <a:r>
              <a:rPr lang="es-CO" sz="2800" i="1" dirty="0" smtClean="0">
                <a:solidFill>
                  <a:srgbClr val="FF0000"/>
                </a:solidFill>
              </a:rPr>
              <a:t>¡Qué bueno es Dios!</a:t>
            </a:r>
            <a:r>
              <a:rPr lang="es-CO" sz="2800" i="1" dirty="0">
                <a:solidFill>
                  <a:srgbClr val="FF0000"/>
                </a:solidFill>
              </a:rPr>
              <a:t/>
            </a:r>
            <a:br>
              <a:rPr lang="es-CO" sz="2800" i="1" dirty="0">
                <a:solidFill>
                  <a:srgbClr val="FF0000"/>
                </a:solidFill>
              </a:rPr>
            </a:br>
            <a:endParaRPr lang="es-CO" sz="2800" i="1" dirty="0">
              <a:solidFill>
                <a:srgbClr val="FF0000"/>
              </a:solidFill>
            </a:endParaRPr>
          </a:p>
        </p:txBody>
      </p:sp>
    </p:spTree>
    <p:extLst>
      <p:ext uri="{BB962C8B-B14F-4D97-AF65-F5344CB8AC3E}">
        <p14:creationId xmlns:p14="http://schemas.microsoft.com/office/powerpoint/2010/main" val="3236143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barn(inVertical)">
                                      <p:cBhvr>
                                        <p:cTn id="15" dur="500"/>
                                        <p:tgtEl>
                                          <p:spTgt spid="1026"/>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028"/>
                                        </p:tgtEl>
                                        <p:attrNameLst>
                                          <p:attrName>style.visibility</p:attrName>
                                        </p:attrNameLst>
                                      </p:cBhvr>
                                      <p:to>
                                        <p:strVal val="visible"/>
                                      </p:to>
                                    </p:set>
                                    <p:animEffect transition="in" filter="barn(inVertical)">
                                      <p:cBhvr>
                                        <p:cTn id="20"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85000" lnSpcReduction="10000"/>
          </a:bodyPr>
          <a:lstStyle/>
          <a:p>
            <a:pPr marL="0" indent="0" algn="ctr">
              <a:buNone/>
            </a:pPr>
            <a:r>
              <a:rPr lang="es-CO" dirty="0" smtClean="0"/>
              <a:t>Escucha </a:t>
            </a:r>
            <a:r>
              <a:rPr lang="es-CO" dirty="0"/>
              <a:t>esto: </a:t>
            </a:r>
            <a:r>
              <a:rPr lang="es-CO" dirty="0" smtClean="0"/>
              <a:t>«cualquiera </a:t>
            </a:r>
            <a:r>
              <a:rPr lang="es-CO" dirty="0"/>
              <a:t>que deja casas, tierras, hermanos, hermanas o posesiones en esta vida por causa del </a:t>
            </a:r>
            <a:r>
              <a:rPr lang="es-CO" dirty="0" smtClean="0"/>
              <a:t>evangelio,</a:t>
            </a:r>
            <a:r>
              <a:rPr lang="es-CO" i="1" u="sng" dirty="0" smtClean="0"/>
              <a:t> </a:t>
            </a:r>
            <a:r>
              <a:rPr lang="es-CO" i="1" u="sng" dirty="0" smtClean="0"/>
              <a:t>recibirá</a:t>
            </a:r>
            <a:r>
              <a:rPr lang="es-CO" i="1" u="sng" dirty="0" smtClean="0"/>
              <a:t> </a:t>
            </a:r>
            <a:r>
              <a:rPr lang="es-CO" i="1" u="sng" dirty="0"/>
              <a:t>cien veces </a:t>
            </a:r>
            <a:r>
              <a:rPr lang="es-CO" i="1" u="sng" dirty="0" smtClean="0"/>
              <a:t>más,</a:t>
            </a:r>
            <a:r>
              <a:rPr lang="es-CO" i="1" u="sng" dirty="0"/>
              <a:t> </a:t>
            </a:r>
            <a:r>
              <a:rPr lang="es-CO" i="1" u="sng" dirty="0"/>
              <a:t> y heredará la vida </a:t>
            </a:r>
            <a:r>
              <a:rPr lang="es-CO" i="1" u="sng" dirty="0" smtClean="0"/>
              <a:t>eterna</a:t>
            </a:r>
            <a:r>
              <a:rPr lang="es-CO" dirty="0" smtClean="0"/>
              <a:t>». </a:t>
            </a:r>
            <a:r>
              <a:rPr lang="es-CO" dirty="0" smtClean="0">
                <a:solidFill>
                  <a:srgbClr val="FF0000"/>
                </a:solidFill>
              </a:rPr>
              <a:t>(Mat.19:29).</a:t>
            </a:r>
          </a:p>
          <a:p>
            <a:pPr marL="0" indent="0" algn="ctr">
              <a:buNone/>
            </a:pPr>
            <a:endParaRPr lang="es-CO" dirty="0" smtClean="0"/>
          </a:p>
          <a:p>
            <a:pPr marL="0" indent="0" algn="ctr">
              <a:buNone/>
            </a:pPr>
            <a:r>
              <a:rPr lang="es-CO" sz="3500" b="1" dirty="0" smtClean="0">
                <a:solidFill>
                  <a:srgbClr val="FF0000"/>
                </a:solidFill>
              </a:rPr>
              <a:t>1</a:t>
            </a:r>
            <a:r>
              <a:rPr lang="es-CO" dirty="0" smtClean="0"/>
              <a:t>). Cuando </a:t>
            </a:r>
            <a:r>
              <a:rPr lang="es-CO" dirty="0"/>
              <a:t>el cristiano recibe “</a:t>
            </a:r>
            <a:r>
              <a:rPr lang="es-CO" i="1" dirty="0"/>
              <a:t>cien veces más </a:t>
            </a:r>
            <a:r>
              <a:rPr lang="es-CO" i="1" dirty="0" smtClean="0"/>
              <a:t>en </a:t>
            </a:r>
            <a:r>
              <a:rPr lang="es-CO" i="1" dirty="0"/>
              <a:t>esta vida</a:t>
            </a:r>
            <a:r>
              <a:rPr lang="es-CO" dirty="0"/>
              <a:t>”, </a:t>
            </a:r>
            <a:r>
              <a:rPr lang="es-CO" dirty="0" smtClean="0"/>
              <a:t>se refiere a que «</a:t>
            </a:r>
            <a:r>
              <a:rPr lang="es-CO" i="1" u="sng" dirty="0" smtClean="0"/>
              <a:t>experimenta </a:t>
            </a:r>
            <a:r>
              <a:rPr lang="es-CO" i="1" u="sng" dirty="0"/>
              <a:t>el gozo de la camaradería cristiana y la satisfacción mayor y más intensa que proviene de servir a </a:t>
            </a:r>
            <a:r>
              <a:rPr lang="es-CO" i="1" u="sng" dirty="0" smtClean="0"/>
              <a:t>Dios»</a:t>
            </a:r>
            <a:r>
              <a:rPr lang="es-CO" dirty="0" smtClean="0"/>
              <a:t>, en esta vida. </a:t>
            </a:r>
          </a:p>
          <a:p>
            <a:pPr marL="0" indent="0" algn="ctr">
              <a:buNone/>
            </a:pPr>
            <a:endParaRPr lang="es-CO" dirty="0" smtClean="0"/>
          </a:p>
          <a:p>
            <a:pPr marL="0" indent="0" algn="ctr">
              <a:buNone/>
            </a:pPr>
            <a:r>
              <a:rPr lang="es-CO" sz="3500" b="1" dirty="0" smtClean="0">
                <a:solidFill>
                  <a:srgbClr val="FF0000"/>
                </a:solidFill>
              </a:rPr>
              <a:t>2</a:t>
            </a:r>
            <a:r>
              <a:rPr lang="es-CO" dirty="0" smtClean="0"/>
              <a:t>). Cuando </a:t>
            </a:r>
            <a:r>
              <a:rPr lang="es-CO" dirty="0"/>
              <a:t>una persona lo deja todo para seguir a Cristo, recibe en recompensa un “más excelente y eterno peso de gloria” </a:t>
            </a:r>
            <a:r>
              <a:rPr lang="es-CO" dirty="0">
                <a:solidFill>
                  <a:srgbClr val="FF0000"/>
                </a:solidFill>
              </a:rPr>
              <a:t>(</a:t>
            </a:r>
            <a:r>
              <a:rPr lang="es-CO" dirty="0" smtClean="0">
                <a:solidFill>
                  <a:srgbClr val="FF0000"/>
                </a:solidFill>
              </a:rPr>
              <a:t>2Co.4:17), </a:t>
            </a:r>
            <a:r>
              <a:rPr lang="es-CO" dirty="0" smtClean="0"/>
              <a:t>recibirá la vida eterna. </a:t>
            </a:r>
            <a:endParaRPr lang="es-CO" dirty="0"/>
          </a:p>
        </p:txBody>
      </p:sp>
    </p:spTree>
    <p:extLst>
      <p:ext uri="{BB962C8B-B14F-4D97-AF65-F5344CB8AC3E}">
        <p14:creationId xmlns:p14="http://schemas.microsoft.com/office/powerpoint/2010/main" val="98464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186808" cy="6264696"/>
          </a:xfrm>
        </p:spPr>
        <p:txBody>
          <a:bodyPr>
            <a:normAutofit fontScale="77500" lnSpcReduction="20000"/>
          </a:bodyPr>
          <a:lstStyle/>
          <a:p>
            <a:pPr marL="0" indent="0" algn="ctr">
              <a:buNone/>
            </a:pPr>
            <a:r>
              <a:rPr lang="es-CO" sz="3800" b="1" dirty="0" smtClean="0">
                <a:solidFill>
                  <a:srgbClr val="FF0000"/>
                </a:solidFill>
              </a:rPr>
              <a:t>Marcos 10:29-30.</a:t>
            </a:r>
            <a:r>
              <a:rPr lang="es-CO" sz="3800" dirty="0" smtClean="0"/>
              <a:t> </a:t>
            </a:r>
            <a:r>
              <a:rPr lang="es-CO" sz="3800" dirty="0" smtClean="0"/>
              <a:t>“Respondió </a:t>
            </a:r>
            <a:r>
              <a:rPr lang="es-CO" sz="3800" dirty="0"/>
              <a:t>Jesús y dijo: De cierto os digo que no hay ninguno que haya dejado casa, o hermanos, o hermanas, o padre, o madre, o mujer, o hijos, o tierras, por causa de mí y del evangelio, </a:t>
            </a:r>
            <a:r>
              <a:rPr lang="es-CO" sz="3800" dirty="0" smtClean="0"/>
              <a:t>30 que </a:t>
            </a:r>
            <a:r>
              <a:rPr lang="es-CO" sz="3800" dirty="0"/>
              <a:t>no reciba cien veces más ahora en este tiempo; casas, hermanos, hermanas, madres, hijos, y tierras, con persecuciones; y en el siglo venidero la vida eterna</a:t>
            </a:r>
            <a:r>
              <a:rPr lang="es-CO" sz="3800" dirty="0" smtClean="0"/>
              <a:t>.”</a:t>
            </a:r>
            <a:endParaRPr lang="es-CO" dirty="0"/>
          </a:p>
        </p:txBody>
      </p:sp>
      <p:pic>
        <p:nvPicPr>
          <p:cNvPr id="1026" name="Picture 2" descr="http://4.bp.blogspot.com/_X88wEuKwHxI/SeVuTKkUKjI/AAAAAAAAALg/h4hk4Va9AUg/s400/Vida+Eter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268760"/>
            <a:ext cx="4320480" cy="4297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012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92500" lnSpcReduction="20000"/>
          </a:bodyPr>
          <a:lstStyle/>
          <a:p>
            <a:pPr marL="0" indent="0" algn="ctr">
              <a:buNone/>
            </a:pPr>
            <a:r>
              <a:rPr lang="es-CO" sz="3300" b="1" dirty="0" smtClean="0">
                <a:solidFill>
                  <a:srgbClr val="FF0000"/>
                </a:solidFill>
              </a:rPr>
              <a:t>¿Qué es lo que sucede aquí?</a:t>
            </a:r>
          </a:p>
          <a:p>
            <a:pPr marL="0" indent="0" algn="ctr">
              <a:buNone/>
            </a:pPr>
            <a:r>
              <a:rPr lang="es-CO" dirty="0" smtClean="0"/>
              <a:t>La </a:t>
            </a:r>
            <a:r>
              <a:rPr lang="es-CO" dirty="0"/>
              <a:t>conversión al Cristianismo de un hombre le podía suponer la pérdida de hogar y amigos y parientes, </a:t>
            </a:r>
            <a:r>
              <a:rPr lang="es-CO" i="1" u="sng" dirty="0"/>
              <a:t>pero su entrada en la Iglesia Cristiana le introducía en una familia mucho más amplia y numerosa unida por lazos espirituales</a:t>
            </a:r>
            <a:r>
              <a:rPr lang="es-CO" dirty="0" smtClean="0"/>
              <a:t>.</a:t>
            </a:r>
          </a:p>
          <a:p>
            <a:pPr marL="0" indent="0" algn="ctr">
              <a:buNone/>
            </a:pPr>
            <a:endParaRPr lang="es-CO" dirty="0" smtClean="0"/>
          </a:p>
          <a:p>
            <a:pPr marL="0" indent="0" algn="ctr">
              <a:buNone/>
            </a:pPr>
            <a:r>
              <a:rPr lang="es-CO" dirty="0" smtClean="0"/>
              <a:t>Lo </a:t>
            </a:r>
            <a:r>
              <a:rPr lang="es-CO" dirty="0"/>
              <a:t>vemos hecho realidad en la vida de Pablo. Sin duda, cuando Pablo se hizo cristiano, le cerraron en la cara las puertas de su propia casa, y su familia le </a:t>
            </a:r>
            <a:r>
              <a:rPr lang="es-CO" i="1" u="sng" dirty="0"/>
              <a:t>proscribió</a:t>
            </a:r>
            <a:r>
              <a:rPr lang="es-CO" dirty="0"/>
              <a:t>. Pero igualmente sin duda hubo ciudad tras ciudad, pueblo tras pueblo, aldea tras aldea en Europa y en Asia Menor donde él podía encontrar un hogar donde se le esperara y una familia en Cristo que le </a:t>
            </a:r>
            <a:r>
              <a:rPr lang="es-CO" dirty="0" smtClean="0"/>
              <a:t>recibiera Lea </a:t>
            </a:r>
            <a:r>
              <a:rPr lang="es-CO" dirty="0" smtClean="0">
                <a:solidFill>
                  <a:srgbClr val="FF0000"/>
                </a:solidFill>
              </a:rPr>
              <a:t>(Rom.16:13,Film.1:10)</a:t>
            </a:r>
            <a:r>
              <a:rPr lang="es-CO" dirty="0" smtClean="0"/>
              <a:t>.</a:t>
            </a:r>
          </a:p>
        </p:txBody>
      </p:sp>
    </p:spTree>
    <p:extLst>
      <p:ext uri="{BB962C8B-B14F-4D97-AF65-F5344CB8AC3E}">
        <p14:creationId xmlns:p14="http://schemas.microsoft.com/office/powerpoint/2010/main" val="1184332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88232"/>
          </a:xfrm>
        </p:spPr>
        <p:txBody>
          <a:bodyPr>
            <a:normAutofit/>
          </a:bodyPr>
          <a:lstStyle/>
          <a:p>
            <a:pPr marL="0" indent="0" algn="ctr">
              <a:buNone/>
            </a:pPr>
            <a:r>
              <a:rPr lang="es-CO" dirty="0"/>
              <a:t>Así sucedería con todos los cristianos en los primeros tiempos. Cuando su propia familia los </a:t>
            </a:r>
            <a:r>
              <a:rPr lang="es-CO" i="1" u="sng" dirty="0"/>
              <a:t>excluía</a:t>
            </a:r>
            <a:r>
              <a:rPr lang="es-CO" dirty="0"/>
              <a:t>, entraban en la familia más amplia de </a:t>
            </a:r>
            <a:r>
              <a:rPr lang="es-CO" dirty="0" smtClean="0"/>
              <a:t>Cristo, la iglesia.</a:t>
            </a:r>
            <a:endParaRPr lang="es-CO" dirty="0"/>
          </a:p>
        </p:txBody>
      </p:sp>
      <p:sp>
        <p:nvSpPr>
          <p:cNvPr id="4" name="3 Rectángulo"/>
          <p:cNvSpPr/>
          <p:nvPr/>
        </p:nvSpPr>
        <p:spPr>
          <a:xfrm>
            <a:off x="104764" y="2924944"/>
            <a:ext cx="5331331" cy="3108543"/>
          </a:xfrm>
          <a:prstGeom prst="rect">
            <a:avLst/>
          </a:prstGeom>
        </p:spPr>
        <p:txBody>
          <a:bodyPr wrap="square">
            <a:spAutoFit/>
          </a:bodyPr>
          <a:lstStyle/>
          <a:p>
            <a:pPr algn="ctr"/>
            <a:r>
              <a:rPr lang="es-CO" sz="2800" dirty="0"/>
              <a:t>Escucha: «Una persona puede tener que sacrificar vínculos que le son muy queridos al convertirse a Cristo; pero entonces se convierte en miembro de una familia y de una fraternidad que abarca la </a:t>
            </a:r>
            <a:r>
              <a:rPr lang="es-CO" sz="2800" b="1" u="sng" dirty="0"/>
              <a:t>Tierra y el Cielo».</a:t>
            </a:r>
            <a:endParaRPr lang="es-CO" sz="2800" b="1" u="sng" dirty="0"/>
          </a:p>
        </p:txBody>
      </p:sp>
      <p:sp>
        <p:nvSpPr>
          <p:cNvPr id="5" name="AutoShape 2" descr="data:image/jpeg;base64,/9j/4AAQSkZJRgABAQAAAQABAAD/2wCEAAkGBhQSERUUEhQVFBUWGBoaFxUYGBcYGRcaHBgVGBwaFhcXHCYgFxsmGhcVHy8gIycpLCwsFh4xNTAqNSYrLCkBCQoKDgwOGg8PGiwkHyQsKiwqKSwsLCwsKiwsLCkpLCwsLCwsLCwsKSwsLCwsLCwpLCwpLCksKSwpKSwsLCwpLP/AABEIAOAA4QMBIgACEQEDEQH/xAAcAAACAwEBAQEAAAAAAAAAAAAFBgIDBAEABwj/xAA/EAABAwIEAwYEBAUCBQUAAAABAgMRACEEEjFBBVFhBhMicYGRFDKhsULB0fAjUmLh8QdyFRYzQ4IkJZKisv/EABsBAAIDAQEBAAAAAAAAAAAAAAIDAAEEBQYH/8QAMREAAgIBAwMCBAUDBQAAAAAAAAECEQMSITEEE0EiURSRofAFYXHB0YGx8SMyM0JS/9oADAMBAAIRAxEAPwBnfw4GlYF4cqMmegrUXCJFYMXjII+td5s5yTNLbEX0qS1gCZoU9xdRTE1EOqIjQTF7b9aGwtDNrr06etRaQTrXMKwTeJE1q7kk+WtQnCoqxOLQwgrWYSN9/ICgjnblEnK0spGqiUptpYbnprWftK6t5S2QIDWUgCZUShSjAHQb+9xSs2kEXnceXpWPJ1DUqj4NmPpU43LyfSOEcYbxIltVxqNxRDJXyfhmPXhXkuJnqNMw5efXnX2bDqQ62haIIIBChoRH7tWmGZSQjLg0cGDIqbD9avRhp1BrcYTJG/pt/muqdAFr/SreQVoKm8CNTeuPOfhyiD51S5xcDzrD8SpQKrj6eUGgeRDI4mbU4cG2YX2taPMyKmnAJ1maH4RxIvJJ5C5/xU3OJHS/6VayWR462o2KxwRYAff/ADWbF49sCSI6qMDpcm3lSJ27xI73BhYcKCtedLZVmUIRYBJBJrPxplocNWWUupSp5uQ7nzSFp2cJMXGlqU81N14DWPbceVvXv7VDvRVHFsWGWXHl3DaSqBvyA9YFLrfaN8Kw/e4dKBiVpCFBzNCSJ8QiQqCk8jJ0ipPI1yVCMWNBdHKoh2g7XHSfjPAP/SzF/nhCl3tbSKzO9rD3WGISjvcSCQFrytoAEkqXGmlt6Q8poUEMBfPT2rxcNDOAcb+ILqFhCXGVAKyKzoUFAkKSqLix15V7jOOebJ7ttkpCZzOO5MxuSlCQNYGp51eq1ZWy2sJFRO9QUDVXAuJDEYdt4DLnE5ZmCCUkdbg0R7umR9XAuTa3MoR1rpA2vWjuKitjlRSg1uDHInsZ5r1X9zXqD1+wz0hTEYMHQyTQ93ggmVrJJ0SPfU3PkKDucUxAXAmBv+c/lU2uIKKwVJzqHn0vFaLM6COB4FmckgJQnnNzyvGm/tRN7goUoTGUai9zzIm/21oaziHnDopKN+gM6W1qnEYx5gi5KDOpJM62Jqm0g1FsYHsL4YR6aQPPlU8FhMiINydaWf8AmVZQQExO832E11HGHipKRKlKEBIkknXYSd7Ut5KQSxNgPtOtTePISn/qhAReBJzN66Azz6UbHYttptK3AC4fmAJKdOv38qw9qcO7h1svuNSpKgsoVNgFNlR5GSpCd4JO4pnfxysShtTKme7djKVFQVeRBTpmEEROoNef6+c1JOOyfLOx0qVU/Alcd4KlbSg2kZ0iQB9QBziudke2gZR3LmYgE5QfwyZM2nUk35mt2MxGQqU4uMosk2SDcaDW9tTS5wDAd5necAUZ+Ujnckjrt607o80owdl9VCMj6C/xnN8h8MC+99ZqhWOJtP3orhmW3GwC0kqA5ET5EQeX1qGK4WzAyZkk6hVwI6/3p669N09jn9qFAlUkya4FjRRVl5a/TSteTKSIrDiBc11FiXJknna2QVwmLaSPCFX3Me1ZHAFEqAi5qjDWF6nn5UTjFARnKW4H7RcDedXh3GFNBTC1KhzNBkJj5ATtVfEuFYnE4VbTqmA4VoKSjvMuVJBObMJmx0o2VHeppTSpJLhDo78so4zgRiGHGSY7xJGbWDqD7gUoY7CYlDvDk4hbSgh4IQGwqTlCRmWVbwAIA507qdCdSB1JipZb+VU6ly9yU1whZxnZvEB3E9060GcUBnzBRWk5SkhAFjIJuTv0vxfY1xbWECO6W9hkkZVpKmnARBBtPkYp+4NwgOgqXMC0AxyotheFIanLJnYxMa6gVzer67HhbjFWx2LC502xF4Lwx1rN3zTDSjEJYQpIgT8xIBJk2taqsd2AxDmLU9GGUhxsIh4KWpmB8zaU2M6xIueWv0BxIMApFtDGnlXlvWrmZPxOco1FUb49JGwP2S7N/CYFnDuZFLbz5lp0OZxaxBKQZhQB8quxvD0ADIkgzqCSd+c1uRipsamSBWOPU5Yy1WaOzGqaAyuGkCSY5iJP9qhguH945lKo9JPpRPFrESL1jTAUFCxFb4/iGZxdyKl0WNx9KCf/AC2z/X716o/Hf1fevVn+N6j/ANMV8EvYTHMLHigkDkJ6V1ll1OZQQBbVQ08r1odWUyUqym2uludSTjFLSO8gHkJr2zVnmI+lXZBjiigDmuoaR+frQriGIU6eQ+lFcoAsP3515DCSb7baT+/yoJQTDhnaYJbZgWFPXYns6kM96sStcwYIKUyR4VekyKBsYAvLQ2mAVGJ5DUmOiQfpX0jDIypygRlsB02+lYepajUTbhm5KxX/ANQOCJdwyVLGZTOZQBmFHu1pAJAsMxSo/wCyvn2I4NiMJh1PYcFbMJJzgBTK8qMyglVwokqBIG9hEmvs2IaDkpULXBHMKSQfzFA3+GqOHQhZIXmRmIMTlISDzIMJVG8AVypyt8bGyE3Hg+BYtxx9UlallaoB8UKNiekgGTTXwPDAKLQmADAk35yJtprT+92FbUmG0pSZV4RYfNINtJR4dN+lVNdkygtrSI/CsGJ1IN/Or+ITVadiSk2y/CNKeS2pFlohpcjTQz1tf3FauIcO8JSk3E+ahv8AvpRDhGG7pTiJ1UCNvw/59q5xJIDk77ewrHkrlFCljmYIGhi8/X99aGuC5FG+07uUtk2JzD/8mPz9KA95foa7GLrJdiNclY+gU5Ny4PJWK4rFCYiqlO3tUm2Z2NGs2SW7Y9dFhjszBxrtEplxlttvvVO5gBOUggAjURF7nYA1hw3arFLDyE4QKcw8l0d4MgSBNjEqUQDYcvSiGP4KpeJwzqSmGisqkmTmTAywIN+ZFaeA8CdD+OIKIxSYTJVYd2tHita5Gk2oM+edOQqOCMHpiUYd5vEvcMU43mRiStSBnshSUTJSBCyCCBMRR/tgRg/h1BMtvPJaWsn/AKeb5VEbix3GnWquDdhXmv8AhQK2j8F3pdIKvFnzR3cpvrvlpo7Y9nxjcE7hwQlSwChRmErSQpJtcXEGNia4s+srInq23v5tDKaXAr4ziiUp4jhi13jeFwuZ5feKQVrUkq7sQPD4Z8W0aVc32uSwxgMPhmkd4/h0uJS68UNtNhAPjdUklRmQLSYq/hHYl9HD8Y0842vFYzvVLcBVkzLTlTcpmAOn4jrWXiX+nbsYF1AwrzuGw4YcZxAKmXBliUnKSCFSQSOWm63kx5Hu73+e3PzB3RF3/UKMFiMSWUl3CvBp1oOZkklaU5kOAXSQZFtq1YbtS+rGt4XEYT4fv21rZV3oWSE3IcAEJVl1AJgxrrXuJ9jH3+GPYbu8Fh3XFoUEsBaGglKm1eNWWVK8Kr5YuB1ojxngq3OIYPEgpyYdDyVglWYlaQBlAEHS8kUt9lWv1/tt9RkZTtUKOJ/1CV3a8Shps4VtzISXgH1AKCS4lrL8snQmadkgkAzIIBHkd6R8F2GewxU22zw59srUpD2IbUXUhR+VQSmFxtcelMLHFnlcRW0iPhWWUhfhA/jKMpSlW8N5ZAsPUVMsYNXj/X+31NWOc1/uCbjCiIqIwZmiCHBUysVi7rRp7rjwDvg69RK3SvVO8yd6R8/cdkwatzQKwlcGTarUsqX4k3H0NfQPiIo8n8FNy4ZeHTln8xPtM10pXMZVaT6VUnCEDMUk7+X5mrGgowFqypjSwN/PSs0+pk9onRw/h0UrkW4bihacQ4PwEGNJGhB8wSK+o4F8LbSsAjOkKg6gEAgGOlfJkYZK3EpBOVSgD5Ewfoa+uIbgekemlZss3JWw8uCOJpRI54uTpYnp/aoPpBuSABrJiwmqnVgRMEG3v+tJfbbtGtKfhkT8hLiiLrQbJAvIm8yNo51z8U23QCRt4x28wrDv/VBVvAUoA6XKRyj1Aorw/tPh3kShwHMM0ekn9Y61+dOJ4k5iQbkn2rCZiQN9R671p+Hr/sFR+pMRiwHWwYh2QP8AcBmT9lCs7zg71SlbWA25V8+7KcXdOCZLqlFTagAVHZK/AFTySVX5ATX0L4eStZgIknMdIEmeoisWSPgpqha7WZnO7SkFRUVFIAmEpEFXlKgP/GlRnDrCiFTIt0/cUy4/GlxxS0lTbQTkREypIUqSQCLeKZJsTpSqtXcrCQpSkkwZvHUDY7261eDJplp8G3FOoaaCrTCRWlOlRbRarSmuimkDJORXFaMM+Unw68udVIbKjlSJVBgaSep2vvQhrtUj4NrEoaJdceDIYK9HcxTBVEkZRmjLuKVnzqtFXf7grGruTPpOFUdVa8q1ZqScT2yeOIdw+DwyXzhwnvVKdDacxEhDcpOYwDyFqKdn+1iMZhkPoBQFSCk6pUkwRI1vvyjTSvLZcM4rVW38jdpOkMJxIFc+MFfM8R/qO/GJW3g+8RhnVocUXQkZUkXT4ZKokkRYRrNt3EO2pnDowzXeu4lHeJSpQQlDcTmWqD5QOR6SfwuVbfuv1KUYsfvigay4p1IOonWJv7Uo9mu2Bfcdbdb7l1lQC0ZgtPiBKSlUCQYobiMalHGX3FGEpwKSo62DknzsKKHTS1NS9rGRjVMcVvV7MTSLh+3iz3LjjKUMvrCEKDoU4kqkJLjYTYGNjam1LhB/OmTwyx7M2QlGS9JvbaM7gVZlCapRjIHWsbuMPP8Ad/0pKi2WoSb3CHfV6hHxZr1F22H2hfw3BwkSo5iYO/r9aI4ZqB050Df4kREzc3i9p26+ddTxhbgypbXl5wBO+p6xpXrtMvY53cgvIYcxwFgFa2PT9aHPlSjJUr3rh7xQEpEjW+/7AqIZXBMAAbzr5VawzfgnxGJcsPdj8FneSCCoJlSiYJMaDlE7V9EfSSIFp1PSl7sJw0JZLkeJRIzdBsOkzTCtC1bhIrNltbGHLkU5WuDIpguJWjQCyTyMTPv+fOvkX+oTzrGLL6xlS+3CU3MFIQFfWD/5V9P4jhltKU42tR0zI2XNjHI3kHmKQO2OGcxuDDkJV8PmLh/7igSkDKE+EADOTvKNt8mGlkplJPwfJcXiSozRXs7w1KpcXICVCDsYvERJ296Jdn+G4Z/K06pLcKIkwCoKnKc/9M89B1mjrnA0MfwE/wAWI1KTrlF8tkiSNt+daM+dR9BrxYt7bNPB8YFNvpIMSlYtsZTpr+JVNyeKFxpto57iFFRIT4AJygmSJy3sJ0mh/CeBtspzKOZYBSbwmZmw6GBflNDMV2gjEKiyUNhA8zCj66T5VzpZO4qiA4ets18d4olsFBtaRfeLG2/73pX4cpTrwcIOVJjpN/8ANcZZVi8QUJPhm6uSR+9KbcRgkNISlA8KL3kze/60zEljkr5I3vRNIroNd7yQKoW/FdyM4eWZniy3stjbgEDNO4pKwvDf/e3UpUCy0o4koGiXnEBPvJzelNuHxMAka71U/ik3ICQVamACrzO/rXBmpd2dcPY7eLplOMG/AKXgcVh8ViH8GplScRlKkulSShaQRIyg5h4iY60U7KcJGGwqGc2YpJUpWkqUZMcht6V4O1qadgTt0rPli9Ol/l9ODTHpoRepAXD9m3E4fHtkozYlx5SLmAFpgZrW6xNZ3uzryDhHmFNF5hgMrQsqCFjLByrSJBBJ1HL1Nu4iSSCR1/yaz/FwdjFOhGb3X3tQMunxrn78mLg3BXGFvPvqSXn1AlKJyoCQQlKSbqtqegqnE8Pz4t5xRHdu4buN8wJJkxERB51uxGPJjlVCnCbxWqGJ1bAcYJKIL4FwJxnu0KYwKktkfx8p70gGZjL88bzToH5EgigQxB6iu/E2q54HN2wsenHsgqMdfU+dZncab86wB8ioLfE0K6ZWG8iNvxyq9WDvxXqd8MhfeAxxxSL3i/rUF8bcOhjT8qzPOFSrAnoLx7VAYckTBrq637nCWJPwb8NxRYuTMVYnjLl7iCbg6UNRg1Toa1YfBneheRryEsKfg+p9n+MuuYJBZKQoZs8pJ3Nhytlpkw2NcypzJlcXiw85OnOK+T9muJqwTyVyru5HeIFwoaTB3Go8o3r6fieIhbSS24CFkwtMEAAaid9BfnWDPNRuZU8Di1GgBx7ij7jow6QASbmAoITfxGSBzAnNJ00JoPx/hCUhtlsvJWVZA4hVzIBUVyZKRANhlsBoYJDhuCGFU5ncSpx5eaTMmEhMFSySo/aa2sLQpwpAHepEquCoBRtIHyyQeWlcmWfVLYb2tK3A/Dex+Gw/iQ2FuHVavEQTM5AbJH+0A39KpxKCi6rA5lKAgEyoxPkkAetHMU6R+tD+IIDqCkZiqZ8NyDIUCVD5dJg8qXkm5y3YUduAa+873SSlFykuKnwhUyqBJE6gUiPMuqklC7mVKggSeum/Omx7BrSVvYlxSifChrPmEwTKinXQEJncztQ8KLmVpH4lWFhJ/c+9asFR43HOCq2F+y2Mw6Gw2kOIM+Ja0pAUreSlRMTYbC1HOIJzJv6RuOcigDfD8oCVAg6ZYM84+5ovw8ENkKj5jlEgkDkY0vf1q5pJ2jGmtWwHefIsDHrQXiPGyhxDTaQtxaSq68qUpFpKoOp0Aoy+wkKUCNCfv/egPF+zxW+h5tDTuVJQpp35SJJCkmDBE710YrY6s1kcU4kD2uCWFOFKgpC+7LYIPj5BWhB5+dDO0nEHV4Vfes92QpuIUFg+LpoRH1oljezy3MNkS2yy53gWkN/ICmAM5gSTe4HLrUuJcOxeIZWhxLKCSggJKiPCqVSY3tbpUpCZ91px349j2E7TOF4NOtKbzpKkEqBkD+YAW/tXUdu3MinQxmw6TGcKSlRgwVJRFxPX+2vFcOWrFMu+HK2haSJv4haBFB09ncSnDqwqSyWVKMOkqzhJMkZIgn9aF44y5QWrPHhv7oYcRxdSms7YCyUhSRITmkAi50tSf2e4kWMKt8sgkm6893JcIM6xFvOnFnAJQhKQTCUhInoAPyoG32YWeH/DlSA4JMySmc+cSY09KNQjHZBZI5JNS80/mb3uJlOIbZyz3iVKzTpE2iPzoce1SsqnQiWErylWcBRuAVBuLiTzmtWE4LiF4ll94tAIQpJSgqMSNZIvJJtsANaws9kVtSgM4V1OYkOOSFZTsoBN46GivwVKGWrS8/wbMd2mUl7uWmS6SgKBzZRBJkknQaeZNR4n2gcaClqYHdJMFXeJzETGYIj858qn8Bkxhd8OQtBAAN5CgdOUUDxvAlrS8kpZUXFlSXlElYEyExHh0iRzNqKheSeRXv8AfyHEOIIBzSCJFezooYjHuhxIlPchsA/zZxvPKtKcambiatQYfdg/JqzJ5j3r1U/GI5H6V6i0v2K1x90TwbsnwxJ3gTbrrVysOkkEil5zBORCSogzN/0rRi0vZPEDGvtGvvSn+pI5KjvEOZ0lVtf371NShEz5aXpZabeKh4VWgTBA29NKJtMLKr7RJ6VHFeWHDI5cRNi3AYgCj3BeMhlBbKZbNwAflOki3kY6elL+HYJk1qS3IgVnyOPD4H9rWvUHC+1ikJDloUFJJHhzJUDCtSBIF4tRPAYVpuQ2hDalSVZQBmne2tutBODtpbSpJuo6TppdKhukwNp32qDbyW1pCS6oAlSWwokjLAUleYkwCvaxEWMVx5LRPTHgzZsVchvi7mVMwoxypYcVmOVSsQsZfE20AlsAn/uurEJGskEesUwOY1TiPkWi34gRFo6E77Un9oMPmQUqNp1FtOfP1o4xTluZYOjHj8WgryJKJT8wQpTl+anVG/kKJ4fAANhX4lASdgDBA/e9JCsRC0gL8CYASBAMRcxYm2tfRsMzLSCBIyJgbnwj9+da8noSorNkclRo/wCLKMIcSlZAssyFC0/NeRt6Vm4m+ss5xCPLUDzIogyzmQo6kD3EH+3vWX4TNh0J6eH2t+dKjNWm0Ix7SsDtMuLEkkxzv9tNKkWHIzTAor8chCBfWfWaFP8AGo0it8Mk5v0o3SyV5MjuIcB1IricarczWVzHZiTzrMcTBrfGG24vvteQkrFda4p886D94SZq1D5Ph1o+2gfiG3yEDi+tWIxftQwsLB0N+hrY1wtZkkxy60EtEeRiyzfBerGdagrEE1pY7PuEZjadJmjXD+zG5MzpbSkSz4o+Rjllati8nBrO1R+BXJ8Jn8udOg4KkeJZMDrA9T+lLnGuIYNGjilquMqbyepIgDahh1Sk6QmSilbAzmHIkGsWIxWQxEnfb617EY5S9AE9BP1JrO3ABJ16/nWvUzK2vBL/AImr+Ue5/SvVX3g6ewr1DuDbPo44YhsfxCEjarXlsFEAotrcWI1k0vY3h7Izfx4m0c1dSfsKw4Mttm4z67+EddL7Vy1g1q7dm5565Qwo4eVHNqBvt6V15CECJuYnQ+XlQxHaMplMgCDA/elqDr4sqbHUzO/Wihgyt0GusiuBvw+FBTJgVdh2EASo7X0Eb/ak48fcgTeDPK3pVK+LKUkid5o30eVurJk65eB6TjWZQoxEib62E/SjGJ4SgLWUKKFLhUyTfKlOh0EJr5O3iIIUToQfqK+hO45a0Z0STHiTMKUnUKCucGfU8qydZ0/Yr8xDzPLuyrEhwWUQqNDNLXGnZVBkCDJO/lb863N8XWkwUqWnrZYHU3BrBinPiB4QYGp3HMADfr0rPjTTJQo4snNAjW1o/wA19G7NYgqaShViB4FcwNjzI+0UicZw4SsJA0Gh9qZuyj+Zo30V/wDGQIPuFCtmb1QsVPgZwVIVcZSZvt/g6eteHhbSN9CP5YqDXEVDwOJzfYjYir0YYOCUKyq/lVvzB3HnWJJikhM4o4Q4pOwUYoatVF+O8MdQ64pbagkmQr5kwf6kyPeKEqINekwuOhaQnbK8prQ3hkxKjVK3kpuogVlf4nNkCRzNh7b0xv2BTSCC8OjZVquwyGwQZPUcqXFrUrU1JpSwPmNKcm9i1JJ2kN3x3itljmT9a1q40htOZ0g/7f1OppDUVE6q9z+deW2pXzE+ZM/ekSxKQ/vyHPGdvEBEMIzLO60+FP1udOlA2e0OJSrOX3ATyVAt009KGNoA0uakQeVXDBCPgXLLKXLCHEONuvx3iyqP3tWRoAXiooEDMrnYVxT4NNjCMeBbbZJzF7ARUG1yb+9Ul/lpVqGiq9hRFF3ej+Ye1dqj4X+ofWu1CGxlUC5kTzmKgFGSbnrtS0p810PHnU1lWMyn2/5xO8m9dbM+VK6XCKuRxFadDU7jBsaikaVS5hJiKXE8QVrv+9K2N8cXEGPar7iCtB1GDmBX0QspDbaiZhASdhYRI9ta+X8MxhcUExckCJ1uKfnuIKaAGVbkWCUpB9J/Oa5H4nLW4pD8Za+6tI/h5XU7hXhUPJaQRHmmepoHxFmZPwqkq5hyZ30SR15Vtb41iMxKcHAnUuITt+IHT0nSq8R2hcaBzoQR/KFHraSkSa5+iUXVfUamKfE8GUwotFsSBMg+8Vo7N4kpWANxvoRJ15is3aHtN38JCMoBmJHLkBW/szwwhba1EfOAAOoPtrpXRUdOP1CZSscsLkeRlNj+BWuU8j0q1DwiHAUqH4p1uNwfvQF9tTSUuIIkAyLwRyNFOFcabxAymQtImDAJ55SRCvL/ABWXturXAtMh27x5bwUpNypKQeUn+xr5X37h/GTTv/qI8EsNtixUvMoRHypI02uTSIh0gV0+j2x2C0SgzKiabB2dR/wxvFJUrvFv91ktljxARaZkc96R3cSSftX0njOIbwXCsNhlPsvOfFB3+CvOO7lSs3PSNtTaYquoySi4qPLf03KAo7N4gvOMd0Q40nOtMp8KQEmZmDZQ0O9X8O7H4t9oOtMqUgzCpQM0a5QpQJvawp4W/h047FYv4zClvEYZSWkh0ZyciAZGibtkaySY1BFDuyCMK23gX0uYckT37r2IUhbKtm2mswAklWogi+81mfWT03Xt481bXj9AqFLhnZfE4gSyypYzls/KIWkSQrMRlgRc841rPj+Frw6y26koWnUGPSCLEdRTLxnjSE8OxqWnkZl8QcUlKFjMps5fEADJQSNdLUP/ANTuKocxTam3EuD4duVIUlQzAuSCQTe4tT8PU5JTqS2d/t/JODbg+z2GYw7TuMViCt9OdLbKUnu0bKWVc9f1g0uu4Ram3Hm0LWy2qC5AgSRlzciZT719B4P2kU61w91nGsMMMthGMaWtCVSkARChJmCBpqCJpDx8PN455jFIaw5xNsLmKS4FKBSsNgxG8R+E6RSsPUTcmpfe9Vx7EGHh/ZzBYph4MOvlxhouF1SUpZJAJgDUC25mL3ih/ZfgeBxZaaLuLD67FKUN5AYJPiI0AEzTTwRxTOHcbx+MweIwPc5G0IUkrVEZQAkAkwNDJmORNLvY3HtYTDYnF52w/l7rDtlSSsFUSvJrE5bxEJVSe7NxnTfKr+v9P8Fi/wAb4e2zinWmlqWhtZSFKiTFjpb5pHpWVbsWFVspJJn1J1qTqIrqxTUUmUcmvVTevVdkBJTFWJBq0oqSU0JFFFJRXorQU1GKGy9CKYqaE1Z3dSQiqsrQMnYjDTiAo/gBVtExAJnlM+lPmKxSQeQSD1voBHlNInZUkFwgnQC2+pAgamtj+JUXUhUwnxr8hoD109653UQ15N/CNCVIbWHAQtQhN7eYFYsQGYuCqdbn11oTw7iveBfMH7kkfnXH3ZBrJ26Ya4BfFsK0T4foKu7O42HUoUbTIJ5puI660KxiTOu9WcGSVPIifCcx8h+wPWuhGHppimPr0FmIsT95rLhWkhvIRpBSdx5V3P4NtRz5xXkLFJrwLewv9vwf4MyRChJ6beyqT8tO3blr+Gg6wT+g+9JM1vwP/TRb3SKVMiqHEW5VpUazvKkimimRQsJq1u96g3F62TzqJlkSZqouiSDNqsdNpER+9OdZiE7XM61TYLIlMAbnptpvWnDM7nT9+9TYMAzHlXssXP318qFkRc8IuOWtdYqFyIG9dQ0R1or8hGlrEaiurcrN3RAmvNEAEn0olMhZmr1VZq9V2QoUCDXkuRTBxPgAWCtgQNVN3JHlzHSgQYMxBnlEn0oLsJxcTyRNT9K34TgDipzQ2BuvMPYReiWF7PImVOFelgMs87mdKByQSjL2AaV7ETXiqml3hyO7CUtojc/MonqrWfpWRPAkK5pPIXH1mig0w5QfFkuzisrbh/mt7AnTa9U8cxmRpUauGJ/pEm3KTFb1pDTOQW0iSSZO4kaXIsaWeKuyEief2rKo68moOS0xo2dnOJpbQpSzsB1kT+RFde46XlQkEdZv67R50u4ZOZYTBMnQb+1NmC4chInKodFDlEybSb6GmzhGDcvIuLb2QNcnUm23X+00Y7LN/MrmIn3/ADk0t8V4j3rsJmNALfSPzps7Os5WxHQew/zVTVY7fJcd5Bx1yG9NfuFGak3zrM46TafoNr1v4XBVrAi4/Ssrok1uZe3DQVhibbadCJr5i4CkxX07tCqcOsKPQdTcW+9JGK4EVCUEz1/WtXS/8YLTrYBrXFUOLvR1PZ1R+ZQHoTQ3ifDlNEZt9CK0NMS4tGdpyNda45jJqquhu9CASCqrzXtarUrioKQNahC1D5m9akvDNBrK3rt61p+GEiSOtvpUotMsZxEJ6ipIxg1PlWR5Q0EfrVMG19D96lE1BM4kW5Gsz6yCLjyqkskyAb9TzqaMTbKcpjeL25HeolTLs78Qa9U56favUVhDdhcRCgZUOomt68SzOYJGcfjUBm9/70JcQlJjONN+e8R96khM6QapwT3NcZm17ElxUk2qleNSgwVHzsPUjWKheFTsDPtS/isSSkqvBzCYsbAVXbSBnN3Y0NY031vub+w2qbDiiYBJJ6E5bi5tS1wTias2ValZDaOVjB1Hl5TRccbLZUMolNwAYJFx80fQyNKGbcHUUSLvclx0rSfChRSne1tLlMz9KUsQ7Ig8zbzow5xwkdL2mdeXKs+GSFuHMMyRJHXeKrGnFboDJKyns8IeSuQAmTfe0R9foaMcW4u6+CPlRuTbMdykaxWHFYvu9UpuYiIkbiR962J4gyU+BKUyJIAA+wvVZHvqoLG1VAQtJQoEXjXbW1qd+FqhtIG4n3ANJ+LZSDKZg6p1jyNFcDxYt5YSTl0vHlUnHXFUVHZjDmOarl8TRhwFrcAOyNVK2209aWsRxZ1WhygaQL+5oDjkLUSSSo7nWgjgvkkpVuM+N48h9SQNpI3ubbjlUmn4Bik7CoObXLEXpmwDuYEEgkbjQ1pjFRWlEg0zUHFE3rNjuFB3UkH3+lXZbzVqB5Uyg3FMScVhC2opVqDUWwOdHeNYEuEqGsfYUALUfnSpbMytUyQCZqxDQO9Ut22vtUpJvyE7aSB9zVWVaLDhjsPWu5FRoam2wYBjW1+lbMOzIM6DXaKtEqwWU1ajwwYv1EiiiY0y1B1I5VdFaTF3wNiB7X87V4o5+9qv+DnY1WW0AkE3qi6Ke7T/ADfUfrXqj3Qr1VZLDjuFdiUwof0kGIvcbVdhceqRmABtsL+g51e+0RdOtW4JB1yJSdyB+gqtZpeKi9bpyKkbco2I9KA4khSAkaxb9+dM3EsJ/BVlEK1n1mlDu4Va4BqRWvcGWxgYUQf3yq1OIJVJm81Y1gSt0pEC9+Ua0Uw3AOkg8qfarcV+QDe1hOh051tbQUjUgnWDHoTRHiDaGYQgeKPEo7TcD2j3oS674eu3nQc8EM+LfUpVzMWrZgQMvKL+sEVkRhTYwY19K8tKjbQfu1XWxODWt2TANt61YcE1gaw9HcBgFeQoeC1bZxTJ/SunASPzrYtnYVJo5R0q/A1IyI4ODdQ/ftWxjCJSIQI/fPetjOIn8JP51NOITmggA8puPeogqRi7i37FVvtxFFlwSfFHP+59qqaaaV4VLQDMC8EzynUdavWo8ltWqATpOsW/Kqca2tJhCM3nqf8Adz8QSrzSOkMeO7llAsHJJGYQu42tYVj4fj2XDlzEG9oO3+KmpT3E6EtrFZ/GrCDmaKZkAwZTtblcuHzUes52uIgICcpkbz/UDa1tB7Uw8UxaFApKTGyhEg+W9KLhuQKppCZquAu3xIEWSRefmto3J0+aW5n+r3krjWuVHkCfmICJKhF/k/8AsfUYhVgK4t0RM6fv86Cy0GcLxY2KvCAdCrxGwHiOk1c3jxJtqZ2jyPMUud8Tr086u+Ii1SyWMh4jt4hY3J9Lmh+JaSok6SSbRQhT5J1NQfcUTGwqyWE/hk/zfVP616hEHmqvVRBuD5XICineR+4PlTLwdxK0apKouU6H0OlJa0gJsSSdenSt3A1KCoSrKLTr+VBLHZs16nTG/EoOSAmSdKT3uBPJJyoJE/Lob+cSOopwzEJmfOTXO/sBM1cG4hPFqFzhHAIlbgg8p209aN4dsctNRz8qvir1YSEg/W1STcgliikfO8csla1K1JJPmSZHvb0rIzC1DN8vL99afMXwdtZkoTJ1MR71kc4YwlRAye8abx/aiWRJGWWOgQ/jkqTBTHTT26Vmawqlnwptp++dGHHWv5kx9KzL7QpRZkf+Svaw/WlpvwRpcslg8CGjLqSOVvsKKNlKgC3cH3HSlh/ii1H5sxOs7bW9KrbxSwqQSPKnKrsmuuEN3wa9hYeg9TFcWpIHiKRHIg/SlZeIUr5lLV0JJ+9RUqTeT+9hVNWX3GMDnF0gwAiL3uT0NrUO4riVKAKgmPwxqNN6FZya04hailM8v39AKtengC2yC8SSPESa8l2RfbTpVHdkwOcfWKtywI3qrKIKeIFcwy4PWu4ho5QeenprUm2yRNWii18ykxrFLitaZhew5fkaXMQiDRPgCR0KrkTUAg1OIpdA2eAroE1ErqQNqshw1wHc1zU1KahD3eV2pTXKgVn/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2.bp.blogspot.com/-VyOgCmRVhMY/TyrFYkMjTpI/AAAAAAAAKYE/tvLJXiEcszo/s1600/Jesus+te+recibe+con+am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715487"/>
            <a:ext cx="3280420" cy="3809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6233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fade">
                                      <p:cBhvr>
                                        <p:cTn id="14" dur="2000"/>
                                        <p:tgtEl>
                                          <p:spTgt spid="2052"/>
                                        </p:tgtEl>
                                      </p:cBhvr>
                                    </p:animEffect>
                                    <p:anim calcmode="lin" valueType="num">
                                      <p:cBhvr>
                                        <p:cTn id="15" dur="2000" fill="hold"/>
                                        <p:tgtEl>
                                          <p:spTgt spid="2052"/>
                                        </p:tgtEl>
                                        <p:attrNameLst>
                                          <p:attrName>ppt_w</p:attrName>
                                        </p:attrNameLst>
                                      </p:cBhvr>
                                      <p:tavLst>
                                        <p:tav tm="0" fmla="#ppt_w*sin(2.5*pi*$)">
                                          <p:val>
                                            <p:fltVal val="0"/>
                                          </p:val>
                                        </p:tav>
                                        <p:tav tm="100000">
                                          <p:val>
                                            <p:fltVal val="1"/>
                                          </p:val>
                                        </p:tav>
                                      </p:tavLst>
                                    </p:anim>
                                    <p:anim calcmode="lin" valueType="num">
                                      <p:cBhvr>
                                        <p:cTn id="16" dur="2000" fill="hold"/>
                                        <p:tgtEl>
                                          <p:spTgt spid="205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149080"/>
            <a:ext cx="8229600" cy="2376264"/>
          </a:xfrm>
        </p:spPr>
        <p:txBody>
          <a:bodyPr>
            <a:normAutofit lnSpcReduction="10000"/>
          </a:bodyPr>
          <a:lstStyle/>
          <a:p>
            <a:pPr marL="0" indent="0" algn="ctr">
              <a:buNone/>
            </a:pPr>
            <a:r>
              <a:rPr lang="es-CO" b="1" dirty="0" smtClean="0">
                <a:solidFill>
                  <a:srgbClr val="FF0000"/>
                </a:solidFill>
              </a:rPr>
              <a:t>Efesios 3:20.</a:t>
            </a:r>
            <a:r>
              <a:rPr lang="es-CO" dirty="0" smtClean="0"/>
              <a:t> </a:t>
            </a:r>
            <a:r>
              <a:rPr lang="es-CO" dirty="0"/>
              <a:t>“Y a Aquel que es poderoso para hacer </a:t>
            </a:r>
            <a:r>
              <a:rPr lang="es-CO" i="1" u="sng" dirty="0"/>
              <a:t>todas</a:t>
            </a:r>
            <a:r>
              <a:rPr lang="es-CO" dirty="0"/>
              <a:t> las cosas </a:t>
            </a:r>
            <a:r>
              <a:rPr lang="es-CO" i="1" u="sng" dirty="0"/>
              <a:t>mucho más abundantemente de lo que pedimos o entendemos</a:t>
            </a:r>
            <a:r>
              <a:rPr lang="es-CO" dirty="0"/>
              <a:t>, según el poder que actúa en nosotros</a:t>
            </a:r>
            <a:r>
              <a:rPr lang="es-CO" dirty="0" smtClean="0"/>
              <a:t>,”</a:t>
            </a:r>
            <a:endParaRPr lang="es-CO" dirty="0"/>
          </a:p>
          <a:p>
            <a:endParaRPr lang="es-CO" dirty="0"/>
          </a:p>
        </p:txBody>
      </p:sp>
      <p:sp>
        <p:nvSpPr>
          <p:cNvPr id="4" name="3 Rectángulo"/>
          <p:cNvSpPr/>
          <p:nvPr/>
        </p:nvSpPr>
        <p:spPr>
          <a:xfrm>
            <a:off x="251520" y="524579"/>
            <a:ext cx="5184576" cy="3046988"/>
          </a:xfrm>
          <a:prstGeom prst="rect">
            <a:avLst/>
          </a:prstGeom>
        </p:spPr>
        <p:txBody>
          <a:bodyPr wrap="square">
            <a:spAutoFit/>
          </a:bodyPr>
          <a:lstStyle/>
          <a:p>
            <a:pPr algn="ctr"/>
            <a:r>
              <a:rPr lang="es-CO" sz="3200" dirty="0"/>
              <a:t>La Palabra de Dios nos dice que el Señor hace mucho más abundantemente de lo que podemos pedir. ¡Él hace más abundantemente de lo que podemos pensar!</a:t>
            </a:r>
            <a:endParaRPr lang="es-CO" sz="3200" dirty="0"/>
          </a:p>
        </p:txBody>
      </p:sp>
      <p:pic>
        <p:nvPicPr>
          <p:cNvPr id="6146" name="Picture 2" descr="http://t1.gstatic.com/images?q=tbn:ANd9GcQX_uWlu-c9yosPhl94iEDJIX5JHEWXAA7x72dAq1hwq313RFH4S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32656"/>
            <a:ext cx="3187055" cy="3238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9826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808312"/>
          </a:xfrm>
        </p:spPr>
        <p:txBody>
          <a:bodyPr>
            <a:normAutofit fontScale="92500"/>
          </a:bodyPr>
          <a:lstStyle/>
          <a:p>
            <a:pPr marL="0" indent="0" algn="ctr">
              <a:buNone/>
            </a:pPr>
            <a:r>
              <a:rPr lang="es-CO" dirty="0" smtClean="0"/>
              <a:t>El apóstol Pablo utiliza dos palabras claves: </a:t>
            </a:r>
          </a:p>
          <a:p>
            <a:pPr marL="0" indent="0" algn="ctr">
              <a:buNone/>
            </a:pPr>
            <a:r>
              <a:rPr lang="es-CO" sz="3600" b="1" dirty="0" smtClean="0">
                <a:solidFill>
                  <a:srgbClr val="FF0000"/>
                </a:solidFill>
              </a:rPr>
              <a:t>1</a:t>
            </a:r>
            <a:r>
              <a:rPr lang="es-CO" dirty="0" smtClean="0"/>
              <a:t>). Dios da </a:t>
            </a:r>
            <a:r>
              <a:rPr lang="es-CO" b="1" dirty="0" smtClean="0"/>
              <a:t>«Mucho </a:t>
            </a:r>
            <a:r>
              <a:rPr lang="es-CO" b="1" dirty="0"/>
              <a:t>más </a:t>
            </a:r>
            <a:r>
              <a:rPr lang="es-CO" b="1" dirty="0" smtClean="0"/>
              <a:t>abundantemente». </a:t>
            </a:r>
            <a:r>
              <a:rPr lang="es-CO" b="1" dirty="0"/>
              <a:t> </a:t>
            </a:r>
            <a:r>
              <a:rPr lang="es-CO" dirty="0" smtClean="0"/>
              <a:t>Gr</a:t>
            </a:r>
            <a:r>
              <a:rPr lang="es-CO" dirty="0"/>
              <a:t>. huperekperissôs, </a:t>
            </a:r>
            <a:r>
              <a:rPr lang="es-CO" dirty="0" smtClean="0"/>
              <a:t>quiere decir: “</a:t>
            </a:r>
            <a:r>
              <a:rPr lang="es-CO" i="1" u="sng" dirty="0" smtClean="0"/>
              <a:t>absolutamente </a:t>
            </a:r>
            <a:r>
              <a:rPr lang="es-CO" i="1" u="sng" dirty="0"/>
              <a:t>por encima de toda medida</a:t>
            </a:r>
            <a:r>
              <a:rPr lang="es-CO" dirty="0"/>
              <a:t>”, “</a:t>
            </a:r>
            <a:r>
              <a:rPr lang="es-CO" i="1" u="sng" dirty="0"/>
              <a:t>infinitamente más que</a:t>
            </a:r>
            <a:r>
              <a:rPr lang="es-CO" dirty="0" smtClean="0"/>
              <a:t>”,  </a:t>
            </a:r>
            <a:r>
              <a:rPr lang="es-CO" dirty="0"/>
              <a:t>“</a:t>
            </a:r>
            <a:r>
              <a:rPr lang="es-CO" i="1" u="sng" dirty="0"/>
              <a:t>Sobre toda medida con incomparable exceso</a:t>
            </a:r>
            <a:r>
              <a:rPr lang="es-CO" dirty="0" smtClean="0"/>
              <a:t>”. </a:t>
            </a:r>
          </a:p>
        </p:txBody>
      </p:sp>
      <p:pic>
        <p:nvPicPr>
          <p:cNvPr id="3074" name="Picture 2" descr="http://www.cartoons4christians.com/Salmos-23-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212976"/>
            <a:ext cx="3905672" cy="364502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3355649"/>
            <a:ext cx="4572000" cy="3108543"/>
          </a:xfrm>
          <a:prstGeom prst="rect">
            <a:avLst/>
          </a:prstGeom>
        </p:spPr>
        <p:txBody>
          <a:bodyPr>
            <a:spAutoFit/>
          </a:bodyPr>
          <a:lstStyle/>
          <a:p>
            <a:pPr algn="ctr"/>
            <a:r>
              <a:rPr lang="es-CO" sz="2800" i="1" dirty="0">
                <a:solidFill>
                  <a:srgbClr val="FF0000"/>
                </a:solidFill>
              </a:rPr>
              <a:t>Aquí destaca una superabundancia que está por encima y más allá de la plenitud y el desbordamiento.  Esta abundancia se manifestó especialmente en el tiempo de la más profunda necesidad.</a:t>
            </a:r>
            <a:endParaRPr lang="es-CO" sz="2800" i="1" dirty="0">
              <a:solidFill>
                <a:srgbClr val="FF0000"/>
              </a:solidFill>
            </a:endParaRPr>
          </a:p>
        </p:txBody>
      </p:sp>
    </p:spTree>
    <p:extLst>
      <p:ext uri="{BB962C8B-B14F-4D97-AF65-F5344CB8AC3E}">
        <p14:creationId xmlns:p14="http://schemas.microsoft.com/office/powerpoint/2010/main" val="2461448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1000" fill="hold"/>
                                        <p:tgtEl>
                                          <p:spTgt spid="3074"/>
                                        </p:tgtEl>
                                        <p:attrNameLst>
                                          <p:attrName>ppt_w</p:attrName>
                                        </p:attrNameLst>
                                      </p:cBhvr>
                                      <p:tavLst>
                                        <p:tav tm="0">
                                          <p:val>
                                            <p:fltVal val="0"/>
                                          </p:val>
                                        </p:tav>
                                        <p:tav tm="100000">
                                          <p:val>
                                            <p:strVal val="#ppt_w"/>
                                          </p:val>
                                        </p:tav>
                                      </p:tavLst>
                                    </p:anim>
                                    <p:anim calcmode="lin" valueType="num">
                                      <p:cBhvr>
                                        <p:cTn id="16" dur="1000" fill="hold"/>
                                        <p:tgtEl>
                                          <p:spTgt spid="3074"/>
                                        </p:tgtEl>
                                        <p:attrNameLst>
                                          <p:attrName>ppt_h</p:attrName>
                                        </p:attrNameLst>
                                      </p:cBhvr>
                                      <p:tavLst>
                                        <p:tav tm="0">
                                          <p:val>
                                            <p:fltVal val="0"/>
                                          </p:val>
                                        </p:tav>
                                        <p:tav tm="100000">
                                          <p:val>
                                            <p:strVal val="#ppt_h"/>
                                          </p:val>
                                        </p:tav>
                                      </p:tavLst>
                                    </p:anim>
                                    <p:anim calcmode="lin" valueType="num">
                                      <p:cBhvr>
                                        <p:cTn id="17" dur="1000" fill="hold"/>
                                        <p:tgtEl>
                                          <p:spTgt spid="3074"/>
                                        </p:tgtEl>
                                        <p:attrNameLst>
                                          <p:attrName>style.rotation</p:attrName>
                                        </p:attrNameLst>
                                      </p:cBhvr>
                                      <p:tavLst>
                                        <p:tav tm="0">
                                          <p:val>
                                            <p:fltVal val="90"/>
                                          </p:val>
                                        </p:tav>
                                        <p:tav tm="100000">
                                          <p:val>
                                            <p:fltVal val="0"/>
                                          </p:val>
                                        </p:tav>
                                      </p:tavLst>
                                    </p:anim>
                                    <p:animEffect transition="in" filter="fade">
                                      <p:cBhvr>
                                        <p:cTn id="18" dur="1000"/>
                                        <p:tgtEl>
                                          <p:spTgt spid="3074"/>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258816" cy="5000625"/>
          </a:xfrm>
        </p:spPr>
        <p:txBody>
          <a:bodyPr>
            <a:noAutofit/>
          </a:bodyPr>
          <a:lstStyle/>
          <a:p>
            <a:pPr marL="0" indent="0" algn="ctr">
              <a:buNone/>
            </a:pPr>
            <a:r>
              <a:rPr lang="es-CO" sz="3600" dirty="0" smtClean="0"/>
              <a:t>Un exceso de su gracia se revela en </a:t>
            </a:r>
            <a:r>
              <a:rPr lang="es-CO" sz="3600" dirty="0" smtClean="0">
                <a:solidFill>
                  <a:srgbClr val="FF0000"/>
                </a:solidFill>
              </a:rPr>
              <a:t>(Rom.5:20)</a:t>
            </a:r>
            <a:r>
              <a:rPr lang="es-CO" sz="3600" dirty="0" smtClean="0"/>
              <a:t>.</a:t>
            </a:r>
          </a:p>
          <a:p>
            <a:pPr marL="0" indent="0" algn="ctr">
              <a:buNone/>
            </a:pPr>
            <a:r>
              <a:rPr lang="es-CO" sz="3600" dirty="0" smtClean="0"/>
              <a:t> «Pero </a:t>
            </a:r>
            <a:r>
              <a:rPr lang="es-CO" sz="3600" dirty="0"/>
              <a:t>la ley se introdujo para que el pecado abundase; mas cuando el pecado abundó, </a:t>
            </a:r>
            <a:r>
              <a:rPr lang="es-CO" sz="3600" i="1" u="sng" dirty="0"/>
              <a:t>sobreabundó la </a:t>
            </a:r>
            <a:r>
              <a:rPr lang="es-CO" sz="3600" i="1" u="sng" dirty="0" smtClean="0"/>
              <a:t>gracia».</a:t>
            </a:r>
          </a:p>
          <a:p>
            <a:pPr marL="0" indent="0">
              <a:buNone/>
            </a:pPr>
            <a:r>
              <a:rPr lang="es-CO" sz="3600" dirty="0" smtClean="0"/>
              <a:t> </a:t>
            </a:r>
            <a:endParaRPr lang="es-CO" sz="3600" dirty="0"/>
          </a:p>
        </p:txBody>
      </p:sp>
      <p:sp>
        <p:nvSpPr>
          <p:cNvPr id="4" name="AutoShape 2" descr="data:image/jpeg;base64,/9j/4AAQSkZJRgABAQAAAQABAAD/2wCEAAkGBhQSERUUExQWFRUUFxUUFhgYFRQUFxQUFhYVFBQXGBcXHCYeFxojHBUUHy8gIycpLCwsFR4xNTAqNSYrLCkBCQoKDgwOGg8PGikfHx8pKSwsKSkpKSkpKSwpKSksKSksKSwsLCwpLCwsLCkpLCwsLCkpKSwsLCksLCwpLCksLP/AABEIANIA8AMBIgACEQEDEQH/xAAcAAACAwEBAQEAAAAAAAAAAAAEBQIDBgABBwj/xAA+EAABAwIEAggEBQIFBAMAAAABAAIRAyEEBRIxQVEGImFxgZGhsRPB0fAUMkLh8SNiBxVScrIWJJKiM0NT/8QAGQEAAwEBAQAAAAAAAAAAAAAAAQIDBAAF/8QAJxEAAgICAgMAAgEFAQAAAAAAAAECEQMhEjEEE0EyUXEUIjNCYSP/2gAMAwEAAhEDEQA/APlIC6FYaZG4UYWmhzwNXulegKwBAJBrFYGr1rVMNQDREBSa1ewpNXBom2hKkzCGVdh2I+lTTJWB6BaGHIRoYpimpBifiTbIBisY1S0Iunh7JkibZUymr9MNlQqYljQCXCDt2oZ+cggtY0uJ4wQPMo2hdsMjipsSOjnYaTTfIj8pIix2+iZYXFBzWxMn3BumUkw0Ese5rpaS08wY/lMMHnNZm7g8f3C/mEtwzdRI5GPmiXU4QeOM+0FSa6GH/Urx/wDUJ7HT6GEjz7/EKppNOmwUzxJuR3Dbxur3OhY/F4UuruHEn0j9lky+NjjtItHI3oErNqVSXvJcTEkknfbdePwZHt81pcFgf6Yt+oDyD/qpV8uFiR+qBHbKlyorxMzWy4jT2ifPZLH0zJ+7rb4zCwWD/b6SVncThrVDycI8Sfoni7FaGHRMfnB7FojRELPdGDBM8R7FaCpVaD1nR2fwteP8TPLs9pMhWOaqDi28L+BVTq1UyQ0NbzcT7C6LlFfQKLZncwYG8LmfAJcnmZUw+OEeyVCgkn2VRU1qt0rgL2VtkgyIsYp/CU6dNG06IG6KiEAZTRFGhfuVtOldG0gEyiBuiNOiIV7GxuuIXuuSnSRNtstV1Gko4dt0YwXT8RWwLFVNMgCTbsAkjc/e6jmDH/Cg1Lu/SwQXc2zuLTdAnEziH6j1GVLAXL6mlrQAOMQVQzLXV6j+sadMHrdYkMaLvA4SfKSozmoqwxg5MrfUAIFDUZEOmTa0NB38lW7KsQwlxpuaJuAHWnYcVqaeHNDBfEoCmSXCXEaiwAnT7DsS/L83q1WOe/FN1N2Y5rBq7oAK8+XkN7SNi8ddNiatVp1aYAkVROne8CSDqtceq7LsQ/D1NLhcmYsQ4Hi0jZOOkOQ0WU6dSnGrS1xdMteSeXC/osdi8eXkSdiYtw+wr483PaJTxcHRtm5m0VmuBs9paR/c249CQnbmyAefmvneEzP+pScb6XCe6NM+q31PMmOHVMgWnhPJbcc7WzNKNFeIp8Egw2KazF1CYHV0SdhYA/NaCpXG5teL2kmwiVns7yynWcdBipN4kNIm+qbeKlmpqhodjqrmlEBrWvYTyDgeG9rbyoYrO6LWXe2dQI23gj5rPYfodA/qVoHJn1P04q/CZXhhULGt1OYCXF4LgIHHVA9Fh4r9mq2W1c8ZVqNDA46TNml02jgqnZTUqGoNJa1xaQTANuyZ8FaMSxjtLYE7x1Wg9pFlZWxTQNAk22YD7lN10CrPcDkRZs7aRJPjtxVzaFMGJNR3Jt/MjZBvxlKm0BwaOMEl5PaRt6Lv80c61MGOwaQPYJm2CkMahqN/KxjOz87/AKKLsKH3qknvM/8AqLeiEo0X7vMdkyq8bmDWiAJ7ylqxugM4lrpA4IasbJcKkKf4krbdkKLYUmqtlSVe1iUKLWuVtOqqIXrSig2FNeiWFA03JhQbZNsDPXPKnRYZVzaXmraTITU12KyynZTqYwNbYSeA5n5d64U5Q+Mwr3fldo7Yn3VN1okxFhnaWVXEAvkTPAkGQO438FZhMO40W1HPhs9SmJJq6bvcY3E+6CqUnMrPD3SSHGQBc6Y24SCURUxJFAOn9IpMHhc9g494C87L+jViX02LMawuLCKLNTGODab4DpOksezYO2cI4I/AZbTDYa2BfZxjymFhsBg31mQxrBosLAF5tJc4n18gmzsW/BupyW6HyHNa7U0OHEGLLDOFaTN8Zatoe5jkzK1WjSP5es9x26tgsD0jyYMhzbwXsIEfpi/iD6LQYrpAdRc03LQAeQB4JS3Ems9rHcXG+93HdDE5RKZlCUa+mWMtTjA5i4Bo1Q3e3CSZ8e9Ns36MiCWflAHEdS154wTJWPp8p4rbjyqfR52XDLG6kbbDYmnUJ1CRwBNx2zwPcupuph7nOJ1gA9jgLah2xuOd1m8FiS3jwjvV78cJty7z2GUWmKqNZQxzjcEgc4H8+yoq4drjJcS5xvJEkju+qz9HMiLAg/PwRtJwA1uJNtoIvtEFI00UTTCTWE6WweOqJE3O+3uqTVBJD3ls8RCAxeOBE6r7Rt6cEsqY3mU8YsDkg/GaGPPw9uBNye+VbRzZwSn8RwaPNcC7iQ3y909E7GNXHFxufMoXEPHG/ihjUk2klWMy97t4APP9kUgWcFJrVBegqqAE0yOKNp1ARZK2lENqwmoAXErzQVCnWRLTKZOzj1jUUwngq2U+JRYDQDwgkGbEEcCrpIFFtF6LYCUvoanToa49sW81bUY4Dr1NPY2T5lTnmgtHcJMM/FNbYm/FD182GzQTygEqgOpNMtaXu5uJjyUamOduSGDk0Aeu5Wd+Q/iGWH9i3O8G4D4pABJMAuGv/wAQZA70mdiJYBwEmORTTM8Tq33vJuSZ71ni0yore2M9dDPE5gQ1ga48yBbz57lRxGcvqNaHGzBbhAvHulRcvQUOKO9jYyp4gwb9yY5ESarOwpHQE2Wn6O4QmoDyU8tKLL4blJEel1JzTOp0O4TbYfcLKBa/psD1BwE+Z0/RZEhDx/wR3l/5WTdVTXIcEx7/AOpccgdz2oDCZe6p+VrndzSfZMcqb8M6nW0m8291paaVmdGw/DNbAZSY0RNwD58fVV4ioBYsZEAnqiPJK29IRO8+q9r5zrjqdmwJj3Kz7KqgLOqVIzA0HsnfsWXcfFaLM+t+hw7wR3obAZG+qRA0t/1Eew4p00lsRxbdI9yfIHVWlxIa0bk/RMh0VnZrj/c46Z7gtLlWVtptAF44ncnn/CZuqMZubqE/K+RRrh4re5GZwPRZo/NHgDfxKbMyakP0g+ZjzRT8eDsqziFlllnJ7NUcEUtI+aAL0tRwwil8CF6vM8riwGFwKMbhHOnS0mN7bJjl/R3UAdbZIkRBjv7ez1TPIl2coN6QnpJvl2Hc8HQPE2ATSs+tRjXR+MwDfTt5AwiKGNZiAG03PpuAJLd2zaQTuPRSXkOO0i6wXqxbmNJtBtNznhx1jUBuBzA3K8otmo5xYHipNRhc4hsG+3E9iBxGWB4/+SXEu/umOO8prhMITg3iZNO4PKOXqpTyf7MaEG7QFUzMk3MN5NsB3BU08aXna3C8epS0usojEWiQ3uF//L6J0iLkM62MiwIn+36lBVMQ5CPxQFht7qj8WTsm42LYc59roGs4XtvEHiDz7t169rjzV9DIqj9mmAC4kgiw706g0K2K3C64BGYnC6JneBHfYwfAq7DZaXiW34xzStpCqDb0FZRlpeRAX0PJstawCBfisnkOJa0tbHWJgjlzWzyypJfyaF5vkSbZ63jxilYh6VUQ4PBIDWgumDNtu68L5/RolxAHEgea2uPqmqarQCSSYEWEGRJ5eqydDAv1lgHWBv2RxlaPF0qZn8tXJNGpyHNjg2va7Y20iCfiRYt7NMT2pXhcF8R4c/idufimOS5KXE6jJm/OVrsP0dbpuIhPn8lLSBh8a9yFmHyNjQIY0eARgwujaPBMaVPSwzw379kDQw5rF19LW2N7nmvP5ykejxjHoGru1WMWQjsQB/CYY3MKVMaAJPL6pLWqF3YqRX7Jt/otdj3mzbBSp4QuNyqqD2t3V1TGxsj/AAFfthVPDadlTXBCAdmxaZJQOJz8k2vy708cTZOeVIKrYKF2HwQ1AuEjlMSnv4YFVYqjoZr0h+ncEwOUns2SxzfCEopAuIzNrG6WQJ3AER5fVKDUpiNdOHG+priCe0jn4KjH5kS6OqANgwQPqUJRxVMOmoCW8YMEnheCtnHRBSpjQY9oI+HiKrCJADyHNHj9QmmWZhpLn1Yc6A2WwBp389lnxj8Of0VLc3A/KVM5lS2ZIHIyYPipSg38NGPIlttFtWhqxRewQC3VHaZBMcEXRxLmsczg43CAweZ6aszYyCZ4bN9oRdLFB74/Tz+aDT6Gi4p6EGOoFkWtePviljiVua2XBw5jgOSUuyUtMgA/forQyr6ZsmF3oQ0sMTwsmuCwYbv9+KLHV/M0eG/lxRIy99TYBo5nfyj3VPal2TWJsvy3S0zClmONc7UGmGwQY/UeU8B9VDD5M7U1pcNJJmJmAnwwDeAAGyTL5Sqolsfjtu5HzSu8nhaSfFH5Djvhugix2+ie5jlIBMEaSZjvOyHdlIgO47qTyKSOjhlGVoZ1sA2W1m8Ln6phlWMLaL3wXF0kDncx80HTeBTDTyhG4CoGMjgJP7LG7rZuVctCWgKjg6ZaCSTFiSe3vKPyrKBtpt2e6twjXPAGwkk9pK02W4MNFv5K6U60h3BR7A6eWCk+m7YE6D4/lnxCeVaMKrHYUvawH/8ARk9oEn5K7MKwaC42A528FnbYzaaQoz7Gto0ptJ2HM81haeZVIgO0iSe/tP3wU+kec/Fq7y1thA3Pik/We6xjsXo4sSjHZgyZm5aHeHcOBvxMyVIntQ2EoOi6rxuPa2wN13G3oop0tjENaL/NCZhiYC8yXDuru3gAxtcnda3D9GmBskT2m5P0StKD2Py5LR81qOc7aw5n5c1Gg/R2nmt7i+jTB+W3LjCzmPyTTtcd0LXDJF9Hn5Mch/Rx1kfQxLXAzEbEHiOKyH4swpMzMiFil47fRf2L6NMV0bolrvhWfuNR1Du7O/dYyvRe1xa5pBH35LSDOCCvfxrHmXN/lXx84flsjJJ9Gdw+XPeeqCfvtT3LOihJBqG3Lc/RGf5g2wAj0THA5ghkyzrSoeGON7GGD6KUIuzftI9jZU5j0QY0F9IEEfpmR4Sj8NmATBuMBC8/2ZE+zQ0jGYapEA+KNr09QgeKpz3Cupu+IwSw/mA3aefcg6eJ2cDbiJ2PctNOStFIyXTI1MKW3AuubmT/AMunxVj8yB4goWrj4vtxXU32c6XTDsG9+sF9hsAnDqlliqmeuLhewPp9ytQyrPiuyQaSOxzTbRHFUNSHw7LQeFkwa3dUaL+JUlIu4AZZdFOgsIAM2HZcgSvTTv8Adl4biP8AS7hxP8SmuxEqYxwTRYdwWhwbRASLLWXngnVCoLKLHe9jHEEEMGxDp8ki6U4jqFo5eGx+cKzGYz+u0A7NcT7D5pPm1fVYm5iO6f2RjH+6xZKomGdR6/W2J4cFpsFkzGgOAgwiWZODeATM8+9E4pmlq1TyXpEcWGtsz+d4rQwhu5sFmAwDrG5THO8R145ffzSmqZWzEqRhzSuRp8izEUx3+5WrZnwLfzSvn+Ed1QjG1108Kk7LY50jV4vNBG6RYzFyDBQdbEWQfx10cSQZTOc9UFy9evGUyU5leytzjKsY9c5q9DVwKPG1DKMpZgQgy1Ra28rmkwq0aHD5lHFGYbPrxKy/xYVbahBUngjIr7WjbuzGfmh6+CY/hB5iyRYGseJTUY+AovG4PRSLvZV/kG8Pjw2S/MsNUp2ezW3/AFs5do4Jz+PBCHrZiujyvYX0ZcsY67XQeRH0Wywg6jO4ewSirpdNhdMMNigRA4QF2bpBwxpsah0tMKTGTfmqqF02w9EFossfRvvQpxLIC7DtaWs0j9UHtkI/OKIa3090JTxTWtaQI0w6OZNp9F3w6PYVTdpgc1NubNpu0m8mJi2wm/jCBxNYkSFS/LTVLXF8ARbymO9FRX0V90jQPwwJLgILtzzhAVMBrqg8B7oiljDGkcLBFsA5KabQ9WiplANFhz9bpZjiXSE1xVcNCSYiuILjwk9yots7pGDzg/1Xd9u6f2XUKHUk81XiKvxKrnc3eiZOoxS7r+y9bpJHivbbKKGysXuFZIUqtIjgqckVinVnhKp0rnPUg1C6B2VmkvGlaf8A6ZcTbZW1uicdaQfBY/6iH7Kel/DLCmrBSsjsRlRabbKLcC8mAN0/NM71tAOheimr62De0wWm29l0RwTqQriBvYoBqJqqo9yopEnEtpvhSFYqjUpAoDIKFZVfElVlSaloNsnrVmADpnnBVLvkjfygdwU8nRXH2PcKZAT7BVLBZzK64IAO60GCcAV5+TRtjsp6RuAAJ2uPEwUkdSOlh+/uE96QMNRoAG0E+yEczqttw/ZGHRzbTPcPhpaOKt/CEcyrKbNKY0K2ptvspJMa72LaENOwnmrcRi2hpuS7h2IpmQlxlzo9USaFGiOBPMpLDZma1KobmfHeO5K8yxY+E6LEAjuK0eJxAqGG8Vn+l1BrMO4wJsJ8VpxbkgZpf+bMVh3ix7U5L5p+Q9QkNIpxSd/SH+4e69No8WLNB0ay3XTa6J4epTHEdGXVHAC3PmUV0QqtFBjdjfy1Fa+hpG0Lyc2eUZuj0caSgYyl/h252xaO+bfVTd/hnUAPXvwtb0W+oowPsprysj+iOkY9rFM0gRBXNurW01lZ10LjkzON0ThMoY0yAjG0kRTZCblL9nc2U/5awgiBdJsf0epf6QtBUrgJZi62pNGUk+wp2YTNctaD1RCEZg7dy1WIy7UV7SysD79VuWekNSMZWwbgbhVmhyX0DFZaxwALQY7+KX1ejbRdu/p6ox8tfRfWmZcZeYXtOgE8dgSDHJU1sujcQn91/QvGkIsVSIa4gbT4wjKFQOVtXDnQT2H2QOWtI35J75ImtSH+BCdUHJBhHpzQqXCyzRriwyo6SQvaIjde0Wy4qdalYx4KKdFGrKntLiosrfDK7D1rp1SwbXi4CL0gdGfxOcuFgg6WGq1z9dgO1autktPeAPVB4rEim2BbuhKn+kddgzcEKQ3k7LD9PswnTTB46j4CB7lbU03GmajzvMBfLektbXWdyH7LX4yuf8Gbyp1CgPDBO2UP6buzrf8AFLsrozfvHom9W1N/aI9R5bL0WeckM8rxoY1sHgPa61GU5iXeK+f4dxhvaAtXk1aAFjy412bIy0b+jigArxjAss3Mo43Uv807Vi9JzIYPGz3JpTqhZnLjA3TRmJSTxUwsbGqq34hLHZgOaoqY9LwYoxqVZVD2pecwAG69pZo3im9UhgxtO6Kp4YRJQTcY3mpHHBLKDORe5glTZSlCsxUo/DVQoSi0NbJ0sobv3qjF5EDN01biBCoxGJSRcrByZlMwysBrmjlPmFn8OwAQdxbysttXYDKw+PltZ45H3APzXp4JOSaBewym2CnGGhI8K+U4w9k0kaIyoa4Qbo00pCX4CrP34JgXwssuyqdiqtR0u7U2oYollt4QuLo6h2pOMydSdsY4qn5KgPTG1XEVXW27uK8wuXS6Xmfb90MM9BFrnuVYzF7zyS7WhqvYV0jxbW0iBvpMd6+PV3anOO8lbzpfi9NOBxkeEfuvn9Mr0PEhUbPN8p/3UNsvFh2I/MmRSd3A/wDsEuy8WlNs1Z1e9vstX0zroX4U2b3fVPsLidISLbT3BF0qyEo2Ui6Q4OPXpx0DdLA5Rc9L60NyHrMWAqqmangUifiyVWcQk9QXIeOx0XlCVM3SqpiVQHJliQjyDp2ZW3UGY/jKUueqqldPwQvsHtbOuEqeDxziYlZum8ymmGqwEJY1QY5GailmelGMzsNj1WNq5iqvxh3WaXjJlvajcYnpO1gmZPASqRn4i53HqsHUxMmVAYyCgvEiL7kfSTmjY3WQzPE6sQ48wD6R8krbmji4X/hXPE1GntjwKfHg4bOeRPocYPdOqdUaUqoUoTCr1WEpH2XXQ0yt8gdiPqvSfA1eo1w7Z75RdepInhusWVVI04naDpGkHmlGNw2p335I6hUBptvsEPWqwbKMbTNDjaIYfBgC4XmJIAt/Cua4uU/wlr3R5K9ncXVHzvpXjiXaOQ9/4CRYdq0XTTLi2qHgWcI7iPqkGHNx3j3Xt4WuCo8HMmptMaZcyGDtdHonGajqt/2H/kl2VMBpu/tcP+UfNN8eBFP/AGEepTv8gfBCGG3crqIR9HDjT3EhenL+KPJBRUCoOcpYjDFqGlMMmDveqnVV1R6pcV1EmywldqVZK9TAPX1FAqDiuC6gMupBXuehmlc56LRyZY83USq5U2FIEiQovapgrnFccV0RdMqdWw7wlzEZTNu1cxos09N1gjsOz4oLJiR5JThX2E8kVh8TpMjgsko7NcXoMyKpapTdu0+RFiPZEZhU0tjgo4DEg6nWlx1HvK9zSHNWXIrkaMT4olhav9Jt9wD6XQrsfeF7RqaKbQeAhL6jAXz2qcYW2XnkrZocHWlH/HsvMjyZ9QarNZxc4gDw5nsWzyzLqdIdWmartwdI/wCTrBL/AE9vZKflxX/T5n00wf8A2jnlv5S3e0SYn1Xy6kbr9UY/DUKoDK7Whx2bZxmJt5FfnXpllhoYyq3RobqOkcNPA+O69Hx1wXE8zLk9krPMmqiHjn9QZTjEunR2N+UpHlwgOPaE3Dvy+PstDWwLoqFWLdsorC5iDYpZWqxvwQn4m6HGx7SNBWqtdwXU6TSdgs+7FO4KdLMDIgwucRbQG5VrlyoSJBTOy5cijily4LlyYB6FxXi5BnEmqxcuQGRyidly5A4ixMMtHXHc72XLlzDHscYfYLxnHvXi5Zn2akFYZ1j3o17rLxcs8iqKqx6rV7TbL2d49wuXLo9nPo+75fhWaI0tgRA0iB3DghMwqkOgEgTsCQFy5VPNfYroV3fE/Mb6pub3XyH/ABcP/eu7G047LFcuSYfyKyM3hPyplT3H3wK5cthy6FuM+/VCFerkyAzhxXlHdcuRYG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0" name="Picture 4" descr="http://1.bp.blogspot.com/-iJEB6xmzCY8/UCJWBlpJN0I/AAAAAAAAAT8/LmJsSok1YBY/s1600/jesus+crucificado+causa+de+muerte.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404664"/>
            <a:ext cx="3974632" cy="500062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860032" y="5433321"/>
            <a:ext cx="3974632" cy="954107"/>
          </a:xfrm>
          <a:prstGeom prst="rect">
            <a:avLst/>
          </a:prstGeom>
        </p:spPr>
        <p:txBody>
          <a:bodyPr wrap="square">
            <a:spAutoFit/>
          </a:bodyPr>
          <a:lstStyle/>
          <a:p>
            <a:pPr algn="ctr"/>
            <a:r>
              <a:rPr lang="es-CO" sz="2800" i="1" dirty="0" smtClean="0">
                <a:solidFill>
                  <a:srgbClr val="FF0000"/>
                </a:solidFill>
              </a:rPr>
              <a:t>El </a:t>
            </a:r>
            <a:r>
              <a:rPr lang="es-CO" sz="2800" i="1" dirty="0">
                <a:solidFill>
                  <a:srgbClr val="FF0000"/>
                </a:solidFill>
              </a:rPr>
              <a:t>cristiano sólo tiene que aferrarse a ella. </a:t>
            </a:r>
            <a:endParaRPr lang="es-CO" sz="2800" i="1" dirty="0">
              <a:solidFill>
                <a:srgbClr val="FF0000"/>
              </a:solidFill>
            </a:endParaRPr>
          </a:p>
        </p:txBody>
      </p:sp>
    </p:spTree>
    <p:extLst>
      <p:ext uri="{BB962C8B-B14F-4D97-AF65-F5344CB8AC3E}">
        <p14:creationId xmlns:p14="http://schemas.microsoft.com/office/powerpoint/2010/main" val="1053809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wipe(down)">
                                      <p:cBhvr>
                                        <p:cTn id="7" dur="580">
                                          <p:stCondLst>
                                            <p:cond delay="0"/>
                                          </p:stCondLst>
                                        </p:cTn>
                                        <p:tgtEl>
                                          <p:spTgt spid="4100"/>
                                        </p:tgtEl>
                                      </p:cBhvr>
                                    </p:animEffect>
                                    <p:anim calcmode="lin" valueType="num">
                                      <p:cBhvr>
                                        <p:cTn id="8" dur="1822" tmFilter="0,0; 0.14,0.36; 0.43,0.73; 0.71,0.91; 1.0,1.0">
                                          <p:stCondLst>
                                            <p:cond delay="0"/>
                                          </p:stCondLst>
                                        </p:cTn>
                                        <p:tgtEl>
                                          <p:spTgt spid="410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10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10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10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100"/>
                                        </p:tgtEl>
                                        <p:attrNameLst>
                                          <p:attrName>ppt_y</p:attrName>
                                        </p:attrNameLst>
                                      </p:cBhvr>
                                      <p:tavLst>
                                        <p:tav tm="0" fmla="#ppt_y-sin(pi*$)/81">
                                          <p:val>
                                            <p:fltVal val="0"/>
                                          </p:val>
                                        </p:tav>
                                        <p:tav tm="100000">
                                          <p:val>
                                            <p:fltVal val="1"/>
                                          </p:val>
                                        </p:tav>
                                      </p:tavLst>
                                    </p:anim>
                                    <p:animScale>
                                      <p:cBhvr>
                                        <p:cTn id="13" dur="26">
                                          <p:stCondLst>
                                            <p:cond delay="650"/>
                                          </p:stCondLst>
                                        </p:cTn>
                                        <p:tgtEl>
                                          <p:spTgt spid="4100"/>
                                        </p:tgtEl>
                                      </p:cBhvr>
                                      <p:to x="100000" y="60000"/>
                                    </p:animScale>
                                    <p:animScale>
                                      <p:cBhvr>
                                        <p:cTn id="14" dur="166" decel="50000">
                                          <p:stCondLst>
                                            <p:cond delay="676"/>
                                          </p:stCondLst>
                                        </p:cTn>
                                        <p:tgtEl>
                                          <p:spTgt spid="4100"/>
                                        </p:tgtEl>
                                      </p:cBhvr>
                                      <p:to x="100000" y="100000"/>
                                    </p:animScale>
                                    <p:animScale>
                                      <p:cBhvr>
                                        <p:cTn id="15" dur="26">
                                          <p:stCondLst>
                                            <p:cond delay="1312"/>
                                          </p:stCondLst>
                                        </p:cTn>
                                        <p:tgtEl>
                                          <p:spTgt spid="4100"/>
                                        </p:tgtEl>
                                      </p:cBhvr>
                                      <p:to x="100000" y="80000"/>
                                    </p:animScale>
                                    <p:animScale>
                                      <p:cBhvr>
                                        <p:cTn id="16" dur="166" decel="50000">
                                          <p:stCondLst>
                                            <p:cond delay="1338"/>
                                          </p:stCondLst>
                                        </p:cTn>
                                        <p:tgtEl>
                                          <p:spTgt spid="4100"/>
                                        </p:tgtEl>
                                      </p:cBhvr>
                                      <p:to x="100000" y="100000"/>
                                    </p:animScale>
                                    <p:animScale>
                                      <p:cBhvr>
                                        <p:cTn id="17" dur="26">
                                          <p:stCondLst>
                                            <p:cond delay="1642"/>
                                          </p:stCondLst>
                                        </p:cTn>
                                        <p:tgtEl>
                                          <p:spTgt spid="4100"/>
                                        </p:tgtEl>
                                      </p:cBhvr>
                                      <p:to x="100000" y="90000"/>
                                    </p:animScale>
                                    <p:animScale>
                                      <p:cBhvr>
                                        <p:cTn id="18" dur="166" decel="50000">
                                          <p:stCondLst>
                                            <p:cond delay="1668"/>
                                          </p:stCondLst>
                                        </p:cTn>
                                        <p:tgtEl>
                                          <p:spTgt spid="4100"/>
                                        </p:tgtEl>
                                      </p:cBhvr>
                                      <p:to x="100000" y="100000"/>
                                    </p:animScale>
                                    <p:animScale>
                                      <p:cBhvr>
                                        <p:cTn id="19" dur="26">
                                          <p:stCondLst>
                                            <p:cond delay="1808"/>
                                          </p:stCondLst>
                                        </p:cTn>
                                        <p:tgtEl>
                                          <p:spTgt spid="4100"/>
                                        </p:tgtEl>
                                      </p:cBhvr>
                                      <p:to x="100000" y="95000"/>
                                    </p:animScale>
                                    <p:animScale>
                                      <p:cBhvr>
                                        <p:cTn id="20" dur="166" decel="50000">
                                          <p:stCondLst>
                                            <p:cond delay="1834"/>
                                          </p:stCondLst>
                                        </p:cTn>
                                        <p:tgtEl>
                                          <p:spTgt spid="410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a:bodyPr>
          <a:lstStyle/>
          <a:p>
            <a:pPr marL="0" indent="0" algn="ctr">
              <a:buNone/>
            </a:pPr>
            <a:endParaRPr lang="es-CO" sz="3600" b="1" dirty="0" smtClean="0">
              <a:solidFill>
                <a:srgbClr val="FF0000"/>
              </a:solidFill>
            </a:endParaRPr>
          </a:p>
          <a:p>
            <a:pPr marL="0" indent="0" algn="ctr">
              <a:buNone/>
            </a:pPr>
            <a:r>
              <a:rPr lang="es-CO" sz="3600" b="1" dirty="0" smtClean="0">
                <a:solidFill>
                  <a:srgbClr val="FF0000"/>
                </a:solidFill>
              </a:rPr>
              <a:t>2</a:t>
            </a:r>
            <a:r>
              <a:rPr lang="es-CO" dirty="0" smtClean="0"/>
              <a:t>). De lo que «</a:t>
            </a:r>
            <a:r>
              <a:rPr lang="es-CO" b="1" dirty="0" smtClean="0"/>
              <a:t>Pedimos». </a:t>
            </a:r>
            <a:r>
              <a:rPr lang="es-CO" dirty="0" smtClean="0"/>
              <a:t>Más </a:t>
            </a:r>
            <a:r>
              <a:rPr lang="es-CO" dirty="0"/>
              <a:t>bien “</a:t>
            </a:r>
            <a:r>
              <a:rPr lang="es-CO" i="1" u="sng" dirty="0"/>
              <a:t>pedimos </a:t>
            </a:r>
            <a:r>
              <a:rPr lang="es-CO" i="1" u="sng" dirty="0" smtClean="0"/>
              <a:t>para </a:t>
            </a:r>
            <a:r>
              <a:rPr lang="es-CO" i="1" u="sng" dirty="0"/>
              <a:t>nosotros</a:t>
            </a:r>
            <a:r>
              <a:rPr lang="es-CO" dirty="0"/>
              <a:t>”. </a:t>
            </a:r>
            <a:r>
              <a:rPr lang="es-CO" dirty="0" smtClean="0"/>
              <a:t>Pablo </a:t>
            </a:r>
            <a:r>
              <a:rPr lang="es-CO" dirty="0"/>
              <a:t>está ardiendo énfasis a la idea de la superabundancia de la gracia y dadivosidad de Dios. </a:t>
            </a:r>
            <a:endParaRPr lang="es-CO" dirty="0" smtClean="0"/>
          </a:p>
          <a:p>
            <a:pPr marL="0" indent="0" algn="ctr">
              <a:buNone/>
            </a:pPr>
            <a:r>
              <a:rPr lang="es-CO" dirty="0" smtClean="0"/>
              <a:t> </a:t>
            </a:r>
            <a:r>
              <a:rPr lang="es-CO" dirty="0"/>
              <a:t>Hay recursos de poder espiritual a nuestra disposición que sobrepasan nuestra más atrevida imaginación.  No los aprovechamos como </a:t>
            </a:r>
            <a:r>
              <a:rPr lang="es-CO" dirty="0" smtClean="0"/>
              <a:t>debiéramos porque «no pedimos»</a:t>
            </a:r>
          </a:p>
          <a:p>
            <a:pPr marL="0" indent="0" algn="ctr">
              <a:buNone/>
            </a:pPr>
            <a:r>
              <a:rPr lang="es-CO" dirty="0" smtClean="0"/>
              <a:t> </a:t>
            </a:r>
            <a:r>
              <a:rPr lang="es-CO" dirty="0">
                <a:solidFill>
                  <a:srgbClr val="FF0000"/>
                </a:solidFill>
              </a:rPr>
              <a:t>(ver </a:t>
            </a:r>
            <a:r>
              <a:rPr lang="es-CO" dirty="0" smtClean="0">
                <a:solidFill>
                  <a:srgbClr val="FF0000"/>
                </a:solidFill>
              </a:rPr>
              <a:t>Mat.7:7</a:t>
            </a:r>
            <a:r>
              <a:rPr lang="es-CO" dirty="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2430263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620688"/>
            <a:ext cx="4906888" cy="5184576"/>
          </a:xfrm>
        </p:spPr>
        <p:txBody>
          <a:bodyPr>
            <a:normAutofit/>
          </a:bodyPr>
          <a:lstStyle/>
          <a:p>
            <a:r>
              <a:rPr lang="es-CO" sz="3200" i="1" dirty="0" smtClean="0">
                <a:solidFill>
                  <a:srgbClr val="FF0000"/>
                </a:solidFill>
              </a:rPr>
              <a:t>Padre nuestro que estás en el cielo, gracias por tu infinito amor, en este momento deposito en tus manos todos mis problemas,  te agradezco por escucharme, ayúdame Señor, por favor. Telo pido en el nombre de Cristo Jesús. Ame.</a:t>
            </a:r>
            <a:endParaRPr lang="es-CO" sz="3200" i="1" dirty="0">
              <a:solidFill>
                <a:srgbClr val="FF0000"/>
              </a:solidFill>
            </a:endParaRPr>
          </a:p>
        </p:txBody>
      </p:sp>
      <p:pic>
        <p:nvPicPr>
          <p:cNvPr id="4" name="Picture 2" descr="http://t1.gstatic.com/images?q=tbn:ANd9GcQX_uWlu-c9yosPhl94iEDJIX5JHEWXAA7x72dAq1hwq313RFH4SQ"/>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64088" y="1268760"/>
            <a:ext cx="3384376" cy="3854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81014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394</TotalTime>
  <Words>1224</Words>
  <Application>Microsoft Office PowerPoint</Application>
  <PresentationFormat>Presentación en pantalla (4:3)</PresentationFormat>
  <Paragraphs>70</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DIOS RESTAURA POR AUMENTO Y MULTIPLICACIÓN</vt:lpstr>
      <vt:lpstr>Presentación de PowerPoint</vt:lpstr>
      <vt:lpstr>Presentación de PowerPoint</vt:lpstr>
      <vt:lpstr> Job 42:10 “Y quitó Jehová la aflicción de Job, cuando él hubo orado por sus amigos; y aumentó al doble todas las cosas que habían sido de Job.”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Padre nuestro que estás en el cielo, gracias por tu infinito amor, en este momento deposito en tus manos todos mis problemas,  te agradezco por escucharme, ayúdame Señor, por favor. Telo pido en el nombre de Cristo Jesús. Ame.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DIOS RESTAURA POR AUMENTO Y MULTIPLICACIÓN</dc:title>
  <dc:creator>FAMILIA FIERRO CH</dc:creator>
  <cp:lastModifiedBy>FAMILIA FIERRO CH</cp:lastModifiedBy>
  <cp:revision>61</cp:revision>
  <dcterms:created xsi:type="dcterms:W3CDTF">2012-10-19T23:32:56Z</dcterms:created>
  <dcterms:modified xsi:type="dcterms:W3CDTF">2013-04-27T23:25:41Z</dcterms:modified>
</cp:coreProperties>
</file>